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10"/>
  </p:normalViewPr>
  <p:slideViewPr>
    <p:cSldViewPr snapToGrid="0" snapToObjects="1">
      <p:cViewPr varScale="1">
        <p:scale>
          <a:sx n="87" d="100"/>
          <a:sy n="87" d="100"/>
        </p:scale>
        <p:origin x="54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48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5294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13804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67372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90476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0839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55619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00081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5.png"/><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22.png"/><Relationship Id="rId2" Type="http://schemas.openxmlformats.org/officeDocument/2006/relationships/notesSlide" Target="../notesSlides/notesSlide10.xml"/><Relationship Id="rId16" Type="http://schemas.openxmlformats.org/officeDocument/2006/relationships/image" Target="../media/image1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110.png"/><Relationship Id="rId5" Type="http://schemas.openxmlformats.org/officeDocument/2006/relationships/image" Target="../media/image105.png"/><Relationship Id="rId15" Type="http://schemas.openxmlformats.org/officeDocument/2006/relationships/image" Target="../media/image81.png"/><Relationship Id="rId10" Type="http://schemas.openxmlformats.org/officeDocument/2006/relationships/image" Target="../media/image109.png"/><Relationship Id="rId19" Type="http://schemas.openxmlformats.org/officeDocument/2006/relationships/image" Target="../media/image116.png"/><Relationship Id="rId4" Type="http://schemas.openxmlformats.org/officeDocument/2006/relationships/image" Target="../media/image8.png"/><Relationship Id="rId9" Type="http://schemas.openxmlformats.org/officeDocument/2006/relationships/image" Target="../media/image108.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11.xml"/><Relationship Id="rId16"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8.png"/><Relationship Id="rId9" Type="http://schemas.openxmlformats.org/officeDocument/2006/relationships/image" Target="../media/image121.png"/><Relationship Id="rId14" Type="http://schemas.openxmlformats.org/officeDocument/2006/relationships/image" Target="../media/image126.png"/></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17.png"/><Relationship Id="rId10" Type="http://schemas.openxmlformats.org/officeDocument/2006/relationships/image" Target="../media/image46.png"/><Relationship Id="rId4" Type="http://schemas.openxmlformats.org/officeDocument/2006/relationships/image" Target="../media/image8.png"/><Relationship Id="rId9" Type="http://schemas.openxmlformats.org/officeDocument/2006/relationships/image" Target="../media/image45.png"/><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5.xml"/><Relationship Id="rId16" Type="http://schemas.openxmlformats.org/officeDocument/2006/relationships/image" Target="../media/image62.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8.png"/><Relationship Id="rId9" Type="http://schemas.openxmlformats.org/officeDocument/2006/relationships/image" Target="../media/image55.png"/><Relationship Id="rId1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7.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15.png"/><Relationship Id="rId10" Type="http://schemas.openxmlformats.org/officeDocument/2006/relationships/image" Target="../media/image71.png"/><Relationship Id="rId4" Type="http://schemas.openxmlformats.org/officeDocument/2006/relationships/image" Target="../media/image8.png"/><Relationship Id="rId9" Type="http://schemas.openxmlformats.org/officeDocument/2006/relationships/image" Target="../media/image70.png"/><Relationship Id="rId1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8.png"/><Relationship Id="rId9" Type="http://schemas.openxmlformats.org/officeDocument/2006/relationships/image" Target="../media/image81.png"/><Relationship Id="rId1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png"/><Relationship Id="rId9" Type="http://schemas.openxmlformats.org/officeDocument/2006/relationships/image" Target="../media/image92.png"/></Relationships>
</file>

<file path=ppt/slides/_rels/slide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8.pn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4"/>
          <a:stretch>
            <a:fillRect/>
          </a:stretch>
        </p:blipFill>
        <p:spPr>
          <a:xfrm>
            <a:off x="2498334" y="1615579"/>
            <a:ext cx="1289832" cy="1626592"/>
          </a:xfrm>
          <a:prstGeom prst="rect">
            <a:avLst/>
          </a:prstGeom>
        </p:spPr>
      </p:pic>
      <p:pic>
        <p:nvPicPr>
          <p:cNvPr id="5" name="Image 3" descr="preencoded.png"/>
          <p:cNvPicPr>
            <a:picLocks noChangeAspect="1"/>
          </p:cNvPicPr>
          <p:nvPr/>
        </p:nvPicPr>
        <p:blipFill>
          <a:blip r:embed="rId5"/>
          <a:stretch>
            <a:fillRect/>
          </a:stretch>
        </p:blipFill>
        <p:spPr>
          <a:xfrm>
            <a:off x="8403834" y="4473079"/>
            <a:ext cx="1289832" cy="1626591"/>
          </a:xfrm>
          <a:prstGeom prst="rect">
            <a:avLst/>
          </a:prstGeom>
        </p:spPr>
      </p:pic>
      <p:pic>
        <p:nvPicPr>
          <p:cNvPr id="6" name="Image 4" descr="preencoded.png"/>
          <p:cNvPicPr>
            <a:picLocks noChangeAspect="1"/>
          </p:cNvPicPr>
          <p:nvPr/>
        </p:nvPicPr>
        <p:blipFill>
          <a:blip r:embed="rId6"/>
          <a:stretch>
            <a:fillRect/>
          </a:stretch>
        </p:blipFill>
        <p:spPr>
          <a:xfrm>
            <a:off x="2667000" y="4572000"/>
            <a:ext cx="1333500" cy="762000"/>
          </a:xfrm>
          <a:prstGeom prst="rect">
            <a:avLst/>
          </a:prstGeom>
        </p:spPr>
      </p:pic>
      <p:pic>
        <p:nvPicPr>
          <p:cNvPr id="7" name="Image 5" descr="preencoded.png"/>
          <p:cNvPicPr>
            <a:picLocks noChangeAspect="1"/>
          </p:cNvPicPr>
          <p:nvPr/>
        </p:nvPicPr>
        <p:blipFill>
          <a:blip r:embed="rId7"/>
          <a:stretch>
            <a:fillRect/>
          </a:stretch>
        </p:blipFill>
        <p:spPr>
          <a:xfrm>
            <a:off x="8403834" y="2568079"/>
            <a:ext cx="1289832" cy="1626591"/>
          </a:xfrm>
          <a:prstGeom prst="rect">
            <a:avLst/>
          </a:prstGeom>
        </p:spPr>
      </p:pic>
      <p:pic>
        <p:nvPicPr>
          <p:cNvPr id="8" name="Image 6" descr="preencoded.png"/>
          <p:cNvPicPr>
            <a:picLocks noChangeAspect="1"/>
          </p:cNvPicPr>
          <p:nvPr/>
        </p:nvPicPr>
        <p:blipFill>
          <a:blip r:embed="rId8"/>
          <a:stretch>
            <a:fillRect/>
          </a:stretch>
        </p:blipFill>
        <p:spPr>
          <a:xfrm>
            <a:off x="0" y="1870571"/>
            <a:ext cx="12192000" cy="2743200"/>
          </a:xfrm>
          <a:prstGeom prst="rect">
            <a:avLst/>
          </a:prstGeom>
        </p:spPr>
      </p:pic>
      <p:sp>
        <p:nvSpPr>
          <p:cNvPr id="13" name="Text 0"/>
          <p:cNvSpPr/>
          <p:nvPr/>
        </p:nvSpPr>
        <p:spPr>
          <a:xfrm>
            <a:off x="609600" y="2514600"/>
            <a:ext cx="10972800" cy="914400"/>
          </a:xfrm>
          <a:prstGeom prst="rect">
            <a:avLst/>
          </a:prstGeom>
          <a:noFill/>
          <a:ln/>
        </p:spPr>
        <p:txBody>
          <a:bodyPr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RFID Badge Cloning and Protection Mechanisms</a:t>
            </a:r>
            <a:endParaRPr lang="en-US" sz="3600" dirty="0"/>
          </a:p>
        </p:txBody>
      </p:sp>
      <p:sp>
        <p:nvSpPr>
          <p:cNvPr id="14" name="Text 1"/>
          <p:cNvSpPr/>
          <p:nvPr/>
        </p:nvSpPr>
        <p:spPr>
          <a:xfrm>
            <a:off x="-487680" y="3581400"/>
            <a:ext cx="13167360"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5" name="Text 2"/>
          <p:cNvSpPr/>
          <p:nvPr/>
        </p:nvSpPr>
        <p:spPr>
          <a:xfrm>
            <a:off x="2523292" y="4095750"/>
            <a:ext cx="2612112" cy="2286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16" name="Text 3"/>
          <p:cNvSpPr/>
          <p:nvPr/>
        </p:nvSpPr>
        <p:spPr>
          <a:xfrm>
            <a:off x="5231204" y="4095750"/>
            <a:ext cx="2181880" cy="2286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17" name="Text 4"/>
          <p:cNvSpPr/>
          <p:nvPr/>
        </p:nvSpPr>
        <p:spPr>
          <a:xfrm>
            <a:off x="7506504" y="4095750"/>
            <a:ext cx="2412087" cy="2286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18" name="Text 5"/>
          <p:cNvSpPr/>
          <p:nvPr/>
        </p:nvSpPr>
        <p:spPr>
          <a:xfrm>
            <a:off x="11001524" y="6324600"/>
            <a:ext cx="1062811" cy="228600"/>
          </a:xfrm>
          <a:prstGeom prst="rect">
            <a:avLst/>
          </a:prstGeom>
          <a:noFill/>
          <a:ln/>
        </p:spPr>
        <p:txBody>
          <a:bodyPr wrap="square" lIns="0" tIns="0" rIns="0" bIns="0" rtlCol="0" anchor="t"/>
          <a:lstStyle/>
          <a:p>
            <a:pPr marL="0" indent="0">
              <a:lnSpc>
                <a:spcPts val="1800"/>
              </a:lnSpc>
              <a:buNone/>
            </a:pPr>
            <a:endParaRPr lang="en-US" sz="1200" dirty="0"/>
          </a:p>
        </p:txBody>
      </p:sp>
      <p:sp>
        <p:nvSpPr>
          <p:cNvPr id="19" name="TextBox 18"/>
          <p:cNvSpPr txBox="1"/>
          <p:nvPr/>
        </p:nvSpPr>
        <p:spPr>
          <a:xfrm>
            <a:off x="1626577" y="3156438"/>
            <a:ext cx="8818685" cy="923330"/>
          </a:xfrm>
          <a:prstGeom prst="rect">
            <a:avLst/>
          </a:prstGeom>
          <a:noFill/>
        </p:spPr>
        <p:txBody>
          <a:bodyPr wrap="square" rtlCol="0">
            <a:spAutoFit/>
          </a:bodyPr>
          <a:lstStyle/>
          <a:p>
            <a:r>
              <a:rPr lang="en-US" dirty="0" smtClean="0"/>
              <a:t>Created by </a:t>
            </a:r>
            <a:r>
              <a:rPr lang="en-US" dirty="0" err="1" smtClean="0"/>
              <a:t>Reem</a:t>
            </a:r>
            <a:r>
              <a:rPr lang="en-US" dirty="0" smtClean="0"/>
              <a:t> </a:t>
            </a:r>
            <a:r>
              <a:rPr lang="en-US" dirty="0" err="1" smtClean="0"/>
              <a:t>hany</a:t>
            </a:r>
            <a:r>
              <a:rPr lang="en-US" dirty="0" smtClean="0"/>
              <a:t> </a:t>
            </a:r>
            <a:r>
              <a:rPr lang="en-US" dirty="0" err="1" smtClean="0"/>
              <a:t>Abd</a:t>
            </a:r>
            <a:r>
              <a:rPr lang="en-US" dirty="0" smtClean="0"/>
              <a:t> El </a:t>
            </a:r>
            <a:r>
              <a:rPr lang="en-US" dirty="0" err="1" smtClean="0"/>
              <a:t>raouf</a:t>
            </a:r>
            <a:r>
              <a:rPr lang="en-US" dirty="0" smtClean="0"/>
              <a:t> 20236039,</a:t>
            </a:r>
          </a:p>
          <a:p>
            <a:r>
              <a:rPr lang="en-US" dirty="0" smtClean="0"/>
              <a:t>Marwan </a:t>
            </a:r>
            <a:r>
              <a:rPr lang="en-US" dirty="0" err="1" smtClean="0"/>
              <a:t>ossama</a:t>
            </a:r>
            <a:r>
              <a:rPr lang="en-US" dirty="0" smtClean="0"/>
              <a:t> Hussein 20235035,</a:t>
            </a:r>
          </a:p>
          <a:p>
            <a:r>
              <a:rPr lang="en-US" dirty="0" err="1" smtClean="0"/>
              <a:t>Moaz</a:t>
            </a:r>
            <a:r>
              <a:rPr lang="en-US" dirty="0" smtClean="0"/>
              <a:t> Mohamed </a:t>
            </a:r>
            <a:r>
              <a:rPr lang="en-US" dirty="0" err="1" smtClean="0"/>
              <a:t>salah</a:t>
            </a:r>
            <a:r>
              <a:rPr lang="en-US" dirty="0" smtClean="0"/>
              <a:t> 20236063.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914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3048000"/>
            <a:ext cx="5562600" cy="1562100"/>
          </a:xfrm>
          <a:prstGeom prst="rect">
            <a:avLst/>
          </a:prstGeom>
        </p:spPr>
      </p:pic>
      <p:pic>
        <p:nvPicPr>
          <p:cNvPr id="5" name="Image 3" descr="preencoded.png"/>
          <p:cNvPicPr>
            <a:picLocks noChangeAspect="1"/>
          </p:cNvPicPr>
          <p:nvPr/>
        </p:nvPicPr>
        <p:blipFill>
          <a:blip r:embed="rId6"/>
          <a:stretch>
            <a:fillRect/>
          </a:stretch>
        </p:blipFill>
        <p:spPr>
          <a:xfrm>
            <a:off x="495300" y="3619500"/>
            <a:ext cx="152400" cy="152400"/>
          </a:xfrm>
          <a:prstGeom prst="rect">
            <a:avLst/>
          </a:prstGeom>
        </p:spPr>
      </p:pic>
      <p:pic>
        <p:nvPicPr>
          <p:cNvPr id="6" name="Image 4" descr="preencoded.png"/>
          <p:cNvPicPr>
            <a:picLocks noChangeAspect="1"/>
          </p:cNvPicPr>
          <p:nvPr/>
        </p:nvPicPr>
        <p:blipFill>
          <a:blip r:embed="rId7"/>
          <a:stretch>
            <a:fillRect/>
          </a:stretch>
        </p:blipFill>
        <p:spPr>
          <a:xfrm>
            <a:off x="495300" y="3924300"/>
            <a:ext cx="133350" cy="152400"/>
          </a:xfrm>
          <a:prstGeom prst="rect">
            <a:avLst/>
          </a:prstGeom>
        </p:spPr>
      </p:pic>
      <p:pic>
        <p:nvPicPr>
          <p:cNvPr id="7" name="Image 5" descr="preencoded.png"/>
          <p:cNvPicPr>
            <a:picLocks noChangeAspect="1"/>
          </p:cNvPicPr>
          <p:nvPr/>
        </p:nvPicPr>
        <p:blipFill>
          <a:blip r:embed="rId8"/>
          <a:stretch>
            <a:fillRect/>
          </a:stretch>
        </p:blipFill>
        <p:spPr>
          <a:xfrm>
            <a:off x="495300" y="4229100"/>
            <a:ext cx="190500" cy="152400"/>
          </a:xfrm>
          <a:prstGeom prst="rect">
            <a:avLst/>
          </a:prstGeom>
        </p:spPr>
      </p:pic>
      <p:pic>
        <p:nvPicPr>
          <p:cNvPr id="8" name="Image 6" descr="preencoded.png"/>
          <p:cNvPicPr>
            <a:picLocks noChangeAspect="1"/>
          </p:cNvPicPr>
          <p:nvPr/>
        </p:nvPicPr>
        <p:blipFill>
          <a:blip r:embed="rId9"/>
          <a:stretch>
            <a:fillRect/>
          </a:stretch>
        </p:blipFill>
        <p:spPr>
          <a:xfrm>
            <a:off x="6324600" y="990600"/>
            <a:ext cx="2705100" cy="1752600"/>
          </a:xfrm>
          <a:prstGeom prst="rect">
            <a:avLst/>
          </a:prstGeom>
        </p:spPr>
      </p:pic>
      <p:pic>
        <p:nvPicPr>
          <p:cNvPr id="9" name="Image 7" descr="preencoded.png"/>
          <p:cNvPicPr>
            <a:picLocks noChangeAspect="1"/>
          </p:cNvPicPr>
          <p:nvPr/>
        </p:nvPicPr>
        <p:blipFill>
          <a:blip r:embed="rId10"/>
          <a:stretch>
            <a:fillRect/>
          </a:stretch>
        </p:blipFill>
        <p:spPr>
          <a:xfrm>
            <a:off x="7372350" y="1143000"/>
            <a:ext cx="609600" cy="609600"/>
          </a:xfrm>
          <a:prstGeom prst="rect">
            <a:avLst/>
          </a:prstGeom>
        </p:spPr>
      </p:pic>
      <p:pic>
        <p:nvPicPr>
          <p:cNvPr id="10" name="Image 8" descr="preencoded.png"/>
          <p:cNvPicPr>
            <a:picLocks noChangeAspect="1"/>
          </p:cNvPicPr>
          <p:nvPr/>
        </p:nvPicPr>
        <p:blipFill>
          <a:blip r:embed="rId11"/>
          <a:stretch>
            <a:fillRect/>
          </a:stretch>
        </p:blipFill>
        <p:spPr>
          <a:xfrm>
            <a:off x="7562850" y="1295400"/>
            <a:ext cx="228600" cy="304800"/>
          </a:xfrm>
          <a:prstGeom prst="rect">
            <a:avLst/>
          </a:prstGeom>
        </p:spPr>
      </p:pic>
      <p:pic>
        <p:nvPicPr>
          <p:cNvPr id="11" name="Image 9" descr="preencoded.png"/>
          <p:cNvPicPr>
            <a:picLocks noChangeAspect="1"/>
          </p:cNvPicPr>
          <p:nvPr/>
        </p:nvPicPr>
        <p:blipFill>
          <a:blip r:embed="rId9"/>
          <a:stretch>
            <a:fillRect/>
          </a:stretch>
        </p:blipFill>
        <p:spPr>
          <a:xfrm>
            <a:off x="9182100" y="990600"/>
            <a:ext cx="2705100" cy="1752600"/>
          </a:xfrm>
          <a:prstGeom prst="rect">
            <a:avLst/>
          </a:prstGeom>
        </p:spPr>
      </p:pic>
      <p:pic>
        <p:nvPicPr>
          <p:cNvPr id="12" name="Image 10" descr="preencoded.png"/>
          <p:cNvPicPr>
            <a:picLocks noChangeAspect="1"/>
          </p:cNvPicPr>
          <p:nvPr/>
        </p:nvPicPr>
        <p:blipFill>
          <a:blip r:embed="rId12"/>
          <a:stretch>
            <a:fillRect/>
          </a:stretch>
        </p:blipFill>
        <p:spPr>
          <a:xfrm>
            <a:off x="10229850" y="1143000"/>
            <a:ext cx="609600" cy="609600"/>
          </a:xfrm>
          <a:prstGeom prst="rect">
            <a:avLst/>
          </a:prstGeom>
        </p:spPr>
      </p:pic>
      <p:pic>
        <p:nvPicPr>
          <p:cNvPr id="13" name="Image 11" descr="preencoded.png"/>
          <p:cNvPicPr>
            <a:picLocks noChangeAspect="1"/>
          </p:cNvPicPr>
          <p:nvPr/>
        </p:nvPicPr>
        <p:blipFill>
          <a:blip r:embed="rId13"/>
          <a:stretch>
            <a:fillRect/>
          </a:stretch>
        </p:blipFill>
        <p:spPr>
          <a:xfrm>
            <a:off x="10420350" y="1295400"/>
            <a:ext cx="228600" cy="304800"/>
          </a:xfrm>
          <a:prstGeom prst="rect">
            <a:avLst/>
          </a:prstGeom>
        </p:spPr>
      </p:pic>
      <p:pic>
        <p:nvPicPr>
          <p:cNvPr id="14" name="Image 12" descr="preencoded.png"/>
          <p:cNvPicPr>
            <a:picLocks noChangeAspect="1"/>
          </p:cNvPicPr>
          <p:nvPr/>
        </p:nvPicPr>
        <p:blipFill>
          <a:blip r:embed="rId9"/>
          <a:stretch>
            <a:fillRect/>
          </a:stretch>
        </p:blipFill>
        <p:spPr>
          <a:xfrm>
            <a:off x="6324600" y="2895600"/>
            <a:ext cx="2705100" cy="1752600"/>
          </a:xfrm>
          <a:prstGeom prst="rect">
            <a:avLst/>
          </a:prstGeom>
        </p:spPr>
      </p:pic>
      <p:pic>
        <p:nvPicPr>
          <p:cNvPr id="15" name="Image 13" descr="preencoded.png"/>
          <p:cNvPicPr>
            <a:picLocks noChangeAspect="1"/>
          </p:cNvPicPr>
          <p:nvPr/>
        </p:nvPicPr>
        <p:blipFill>
          <a:blip r:embed="rId14"/>
          <a:stretch>
            <a:fillRect/>
          </a:stretch>
        </p:blipFill>
        <p:spPr>
          <a:xfrm>
            <a:off x="7372350" y="3048000"/>
            <a:ext cx="609600" cy="609600"/>
          </a:xfrm>
          <a:prstGeom prst="rect">
            <a:avLst/>
          </a:prstGeom>
        </p:spPr>
      </p:pic>
      <p:pic>
        <p:nvPicPr>
          <p:cNvPr id="16" name="Image 14" descr="preencoded.png"/>
          <p:cNvPicPr>
            <a:picLocks noChangeAspect="1"/>
          </p:cNvPicPr>
          <p:nvPr/>
        </p:nvPicPr>
        <p:blipFill>
          <a:blip r:embed="rId15"/>
          <a:stretch>
            <a:fillRect/>
          </a:stretch>
        </p:blipFill>
        <p:spPr>
          <a:xfrm>
            <a:off x="7591425" y="3200400"/>
            <a:ext cx="171450" cy="304800"/>
          </a:xfrm>
          <a:prstGeom prst="rect">
            <a:avLst/>
          </a:prstGeom>
        </p:spPr>
      </p:pic>
      <p:pic>
        <p:nvPicPr>
          <p:cNvPr id="17" name="Image 15" descr="preencoded.png"/>
          <p:cNvPicPr>
            <a:picLocks noChangeAspect="1"/>
          </p:cNvPicPr>
          <p:nvPr/>
        </p:nvPicPr>
        <p:blipFill>
          <a:blip r:embed="rId9"/>
          <a:stretch>
            <a:fillRect/>
          </a:stretch>
        </p:blipFill>
        <p:spPr>
          <a:xfrm>
            <a:off x="9182100" y="2895600"/>
            <a:ext cx="2705100" cy="1752600"/>
          </a:xfrm>
          <a:prstGeom prst="rect">
            <a:avLst/>
          </a:prstGeom>
        </p:spPr>
      </p:pic>
      <p:pic>
        <p:nvPicPr>
          <p:cNvPr id="18" name="Image 16" descr="preencoded.png"/>
          <p:cNvPicPr>
            <a:picLocks noChangeAspect="1"/>
          </p:cNvPicPr>
          <p:nvPr/>
        </p:nvPicPr>
        <p:blipFill>
          <a:blip r:embed="rId16"/>
          <a:stretch>
            <a:fillRect/>
          </a:stretch>
        </p:blipFill>
        <p:spPr>
          <a:xfrm>
            <a:off x="10229850" y="3048000"/>
            <a:ext cx="609600" cy="609600"/>
          </a:xfrm>
          <a:prstGeom prst="rect">
            <a:avLst/>
          </a:prstGeom>
        </p:spPr>
      </p:pic>
      <p:pic>
        <p:nvPicPr>
          <p:cNvPr id="19" name="Image 17" descr="preencoded.png"/>
          <p:cNvPicPr>
            <a:picLocks noChangeAspect="1"/>
          </p:cNvPicPr>
          <p:nvPr/>
        </p:nvPicPr>
        <p:blipFill>
          <a:blip r:embed="rId17"/>
          <a:stretch>
            <a:fillRect/>
          </a:stretch>
        </p:blipFill>
        <p:spPr>
          <a:xfrm>
            <a:off x="10406063" y="3200400"/>
            <a:ext cx="257175" cy="304800"/>
          </a:xfrm>
          <a:prstGeom prst="rect">
            <a:avLst/>
          </a:prstGeom>
        </p:spPr>
      </p:pic>
      <p:pic>
        <p:nvPicPr>
          <p:cNvPr id="20" name="Image 18" descr="preencoded.png"/>
          <p:cNvPicPr>
            <a:picLocks noChangeAspect="1"/>
          </p:cNvPicPr>
          <p:nvPr/>
        </p:nvPicPr>
        <p:blipFill>
          <a:blip r:embed="rId18"/>
          <a:stretch>
            <a:fillRect/>
          </a:stretch>
        </p:blipFill>
        <p:spPr>
          <a:xfrm>
            <a:off x="10284619" y="4715608"/>
            <a:ext cx="1781175" cy="1608992"/>
          </a:xfrm>
          <a:prstGeom prst="rect">
            <a:avLst/>
          </a:prstGeom>
        </p:spPr>
      </p:pic>
      <p:pic>
        <p:nvPicPr>
          <p:cNvPr id="21" name="Image 19" descr="preencoded.png"/>
          <p:cNvPicPr>
            <a:picLocks noChangeAspect="1"/>
          </p:cNvPicPr>
          <p:nvPr/>
        </p:nvPicPr>
        <p:blipFill>
          <a:blip r:embed="rId19"/>
          <a:stretch>
            <a:fillRect/>
          </a:stretch>
        </p:blipFill>
        <p:spPr>
          <a:xfrm>
            <a:off x="10834687" y="6224954"/>
            <a:ext cx="1231107" cy="647700"/>
          </a:xfrm>
          <a:prstGeom prst="rect">
            <a:avLst/>
          </a:prstGeom>
        </p:spPr>
      </p:pic>
      <p:pic>
        <p:nvPicPr>
          <p:cNvPr id="22" name="Image 20" descr="preencoded.png"/>
          <p:cNvPicPr>
            <a:picLocks noChangeAspect="1"/>
          </p:cNvPicPr>
          <p:nvPr/>
        </p:nvPicPr>
        <p:blipFill>
          <a:blip r:embed="rId20"/>
          <a:stretch>
            <a:fillRect/>
          </a:stretch>
        </p:blipFill>
        <p:spPr>
          <a:xfrm>
            <a:off x="0" y="7010400"/>
            <a:ext cx="12192000" cy="381000"/>
          </a:xfrm>
          <a:prstGeom prst="rect">
            <a:avLst/>
          </a:prstGeom>
        </p:spPr>
      </p:pic>
      <p:sp>
        <p:nvSpPr>
          <p:cNvPr id="23" name="Text 0"/>
          <p:cNvSpPr/>
          <p:nvPr/>
        </p:nvSpPr>
        <p:spPr>
          <a:xfrm>
            <a:off x="381000" y="152400"/>
            <a:ext cx="6401872"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Multi-Factor Authentication</a:t>
            </a:r>
            <a:endParaRPr lang="en-US" sz="2700" dirty="0"/>
          </a:p>
        </p:txBody>
      </p:sp>
      <p:sp>
        <p:nvSpPr>
          <p:cNvPr id="24" name="Text 1"/>
          <p:cNvSpPr/>
          <p:nvPr/>
        </p:nvSpPr>
        <p:spPr>
          <a:xfrm>
            <a:off x="304800" y="990600"/>
            <a:ext cx="5562600" cy="6096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Enhanced Security through Multiple Verification Methods</a:t>
            </a:r>
            <a:endParaRPr lang="en-US" sz="1800" dirty="0"/>
          </a:p>
        </p:txBody>
      </p:sp>
      <p:sp>
        <p:nvSpPr>
          <p:cNvPr id="25" name="Text 2"/>
          <p:cNvSpPr/>
          <p:nvPr/>
        </p:nvSpPr>
        <p:spPr>
          <a:xfrm>
            <a:off x="304800" y="1752600"/>
            <a:ext cx="5562600" cy="10668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Multi-Factor Authentication (MFA) significantly enhances physical access control security by requiring users to present two or more distinct forms of verification before granting access.</a:t>
            </a:r>
            <a:endParaRPr lang="en-US" sz="1350" dirty="0"/>
          </a:p>
        </p:txBody>
      </p:sp>
      <p:sp>
        <p:nvSpPr>
          <p:cNvPr id="26" name="Text 3"/>
          <p:cNvSpPr/>
          <p:nvPr/>
        </p:nvSpPr>
        <p:spPr>
          <a:xfrm>
            <a:off x="495300" y="3238500"/>
            <a:ext cx="5181600"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Benefits of MFA</a:t>
            </a:r>
            <a:endParaRPr lang="en-US" sz="1500" dirty="0"/>
          </a:p>
        </p:txBody>
      </p:sp>
      <p:sp>
        <p:nvSpPr>
          <p:cNvPr id="27" name="Text 4"/>
          <p:cNvSpPr/>
          <p:nvPr/>
        </p:nvSpPr>
        <p:spPr>
          <a:xfrm>
            <a:off x="762000" y="3581400"/>
            <a:ext cx="5591770"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Even if one factor is compromised, access remains protected</a:t>
            </a:r>
            <a:endParaRPr lang="en-US" sz="1200" dirty="0"/>
          </a:p>
        </p:txBody>
      </p:sp>
      <p:sp>
        <p:nvSpPr>
          <p:cNvPr id="28" name="Text 5"/>
          <p:cNvSpPr/>
          <p:nvPr/>
        </p:nvSpPr>
        <p:spPr>
          <a:xfrm>
            <a:off x="742950" y="3886200"/>
            <a:ext cx="5149394"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Significantly increases difficulty for unauthorized access</a:t>
            </a:r>
            <a:endParaRPr lang="en-US" sz="1200" dirty="0"/>
          </a:p>
        </p:txBody>
      </p:sp>
      <p:sp>
        <p:nvSpPr>
          <p:cNvPr id="29" name="Text 6"/>
          <p:cNvSpPr/>
          <p:nvPr/>
        </p:nvSpPr>
        <p:spPr>
          <a:xfrm>
            <a:off x="800100" y="4191000"/>
            <a:ext cx="5409605"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Verifies user identity through multiple verification methods</a:t>
            </a:r>
            <a:endParaRPr lang="en-US" sz="1200" dirty="0"/>
          </a:p>
        </p:txBody>
      </p:sp>
      <p:sp>
        <p:nvSpPr>
          <p:cNvPr id="30" name="Text 7"/>
          <p:cNvSpPr/>
          <p:nvPr/>
        </p:nvSpPr>
        <p:spPr>
          <a:xfrm>
            <a:off x="6819900" y="1866900"/>
            <a:ext cx="1714500" cy="266700"/>
          </a:xfrm>
          <a:prstGeom prst="rect">
            <a:avLst/>
          </a:prstGeom>
          <a:noFill/>
          <a:ln/>
        </p:spPr>
        <p:txBody>
          <a:bodyPr wrap="square" lIns="0" tIns="0" rIns="0" bIns="0" rtlCol="0" anchor="t"/>
          <a:lstStyle/>
          <a:p>
            <a:pPr marL="0" indent="0" algn="ctr">
              <a:lnSpc>
                <a:spcPts val="2100"/>
              </a:lnSpc>
              <a:buNone/>
            </a:pPr>
            <a:r>
              <a:rPr lang="en-US" sz="1350" dirty="0">
                <a:solidFill>
                  <a:srgbClr val="5D4157"/>
                </a:solidFill>
                <a:latin typeface="ui-sans-serif" pitchFamily="34" charset="0"/>
                <a:ea typeface="ui-sans-serif" pitchFamily="34" charset="-122"/>
                <a:cs typeface="ui-sans-serif" pitchFamily="34" charset="-120"/>
              </a:rPr>
              <a:t>RFID + PIN Code</a:t>
            </a:r>
            <a:endParaRPr lang="en-US" sz="1350" dirty="0"/>
          </a:p>
        </p:txBody>
      </p:sp>
      <p:sp>
        <p:nvSpPr>
          <p:cNvPr id="31" name="Text 8"/>
          <p:cNvSpPr/>
          <p:nvPr/>
        </p:nvSpPr>
        <p:spPr>
          <a:xfrm>
            <a:off x="6477000" y="2209800"/>
            <a:ext cx="2400300" cy="381000"/>
          </a:xfrm>
          <a:prstGeom prst="rect">
            <a:avLst/>
          </a:prstGeom>
          <a:noFill/>
          <a:ln/>
        </p:spPr>
        <p:txBody>
          <a:bodyPr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User must present badge and enter PIN</a:t>
            </a:r>
            <a:endParaRPr lang="en-US" sz="1050" dirty="0"/>
          </a:p>
        </p:txBody>
      </p:sp>
      <p:sp>
        <p:nvSpPr>
          <p:cNvPr id="32" name="Text 9"/>
          <p:cNvSpPr/>
          <p:nvPr/>
        </p:nvSpPr>
        <p:spPr>
          <a:xfrm>
            <a:off x="9595798" y="1866900"/>
            <a:ext cx="1877556" cy="266700"/>
          </a:xfrm>
          <a:prstGeom prst="rect">
            <a:avLst/>
          </a:prstGeom>
          <a:noFill/>
          <a:ln/>
        </p:spPr>
        <p:txBody>
          <a:bodyPr wrap="square" lIns="0" tIns="0" rIns="0" bIns="0" rtlCol="0" anchor="t"/>
          <a:lstStyle/>
          <a:p>
            <a:pPr marL="0" indent="0" algn="ctr">
              <a:lnSpc>
                <a:spcPts val="2100"/>
              </a:lnSpc>
              <a:buNone/>
            </a:pPr>
            <a:r>
              <a:rPr lang="en-US" sz="1350" dirty="0">
                <a:solidFill>
                  <a:srgbClr val="5D4157"/>
                </a:solidFill>
                <a:latin typeface="ui-sans-serif" pitchFamily="34" charset="0"/>
                <a:ea typeface="ui-sans-serif" pitchFamily="34" charset="-122"/>
                <a:cs typeface="ui-sans-serif" pitchFamily="34" charset="-120"/>
              </a:rPr>
              <a:t>RFID + Biometrics</a:t>
            </a:r>
            <a:endParaRPr lang="en-US" sz="1350" dirty="0"/>
          </a:p>
        </p:txBody>
      </p:sp>
      <p:sp>
        <p:nvSpPr>
          <p:cNvPr id="33" name="Text 10"/>
          <p:cNvSpPr/>
          <p:nvPr/>
        </p:nvSpPr>
        <p:spPr>
          <a:xfrm>
            <a:off x="9334500" y="2209800"/>
            <a:ext cx="2400300" cy="381000"/>
          </a:xfrm>
          <a:prstGeom prst="rect">
            <a:avLst/>
          </a:prstGeom>
          <a:noFill/>
          <a:ln/>
        </p:spPr>
        <p:txBody>
          <a:bodyPr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Badge with fingerprint/iris scan verification</a:t>
            </a:r>
            <a:endParaRPr lang="en-US" sz="1050" dirty="0"/>
          </a:p>
        </p:txBody>
      </p:sp>
      <p:sp>
        <p:nvSpPr>
          <p:cNvPr id="34" name="Text 11"/>
          <p:cNvSpPr/>
          <p:nvPr/>
        </p:nvSpPr>
        <p:spPr>
          <a:xfrm>
            <a:off x="6947788" y="3771900"/>
            <a:ext cx="1458575" cy="266700"/>
          </a:xfrm>
          <a:prstGeom prst="rect">
            <a:avLst/>
          </a:prstGeom>
          <a:noFill/>
          <a:ln/>
        </p:spPr>
        <p:txBody>
          <a:bodyPr wrap="square" lIns="0" tIns="0" rIns="0" bIns="0" rtlCol="0" anchor="t"/>
          <a:lstStyle/>
          <a:p>
            <a:pPr marL="0" indent="0" algn="ctr">
              <a:lnSpc>
                <a:spcPts val="2100"/>
              </a:lnSpc>
              <a:buNone/>
            </a:pPr>
            <a:r>
              <a:rPr lang="en-US" sz="1350" dirty="0">
                <a:solidFill>
                  <a:srgbClr val="5D4157"/>
                </a:solidFill>
                <a:latin typeface="ui-sans-serif" pitchFamily="34" charset="0"/>
                <a:ea typeface="ui-sans-serif" pitchFamily="34" charset="-122"/>
                <a:cs typeface="ui-sans-serif" pitchFamily="34" charset="-120"/>
              </a:rPr>
              <a:t>RFID + Mobile</a:t>
            </a:r>
            <a:endParaRPr lang="en-US" sz="1350" dirty="0"/>
          </a:p>
        </p:txBody>
      </p:sp>
      <p:sp>
        <p:nvSpPr>
          <p:cNvPr id="35" name="Text 12"/>
          <p:cNvSpPr/>
          <p:nvPr/>
        </p:nvSpPr>
        <p:spPr>
          <a:xfrm>
            <a:off x="6477000" y="4114800"/>
            <a:ext cx="2400300" cy="381000"/>
          </a:xfrm>
          <a:prstGeom prst="rect">
            <a:avLst/>
          </a:prstGeom>
          <a:noFill/>
          <a:ln/>
        </p:spPr>
        <p:txBody>
          <a:bodyPr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Badge with mobile code or approval</a:t>
            </a:r>
            <a:endParaRPr lang="en-US" sz="1050" dirty="0"/>
          </a:p>
        </p:txBody>
      </p:sp>
      <p:sp>
        <p:nvSpPr>
          <p:cNvPr id="36" name="Text 13"/>
          <p:cNvSpPr/>
          <p:nvPr/>
        </p:nvSpPr>
        <p:spPr>
          <a:xfrm>
            <a:off x="10025137" y="3771900"/>
            <a:ext cx="1018877" cy="266700"/>
          </a:xfrm>
          <a:prstGeom prst="rect">
            <a:avLst/>
          </a:prstGeom>
          <a:noFill/>
          <a:ln/>
        </p:spPr>
        <p:txBody>
          <a:bodyPr wrap="square" lIns="0" tIns="0" rIns="0" bIns="0" rtlCol="0" anchor="t"/>
          <a:lstStyle/>
          <a:p>
            <a:pPr marL="0" indent="0" algn="ctr">
              <a:lnSpc>
                <a:spcPts val="2100"/>
              </a:lnSpc>
              <a:buNone/>
            </a:pPr>
            <a:r>
              <a:rPr lang="en-US" sz="1350" dirty="0">
                <a:solidFill>
                  <a:srgbClr val="5D4157"/>
                </a:solidFill>
                <a:latin typeface="ui-sans-serif" pitchFamily="34" charset="0"/>
                <a:ea typeface="ui-sans-serif" pitchFamily="34" charset="-122"/>
                <a:cs typeface="ui-sans-serif" pitchFamily="34" charset="-120"/>
              </a:rPr>
              <a:t>Dual Card</a:t>
            </a:r>
            <a:endParaRPr lang="en-US" sz="1350" dirty="0"/>
          </a:p>
        </p:txBody>
      </p:sp>
      <p:sp>
        <p:nvSpPr>
          <p:cNvPr id="37" name="Text 14"/>
          <p:cNvSpPr/>
          <p:nvPr/>
        </p:nvSpPr>
        <p:spPr>
          <a:xfrm>
            <a:off x="9304690" y="4114800"/>
            <a:ext cx="2459772" cy="190500"/>
          </a:xfrm>
          <a:prstGeom prst="rect">
            <a:avLst/>
          </a:prstGeom>
          <a:noFill/>
          <a:ln/>
        </p:spPr>
        <p:txBody>
          <a:bodyPr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Two badges for sensitive areas</a:t>
            </a:r>
            <a:endParaRPr lang="en-US" sz="1050" dirty="0"/>
          </a:p>
        </p:txBody>
      </p:sp>
      <p:sp>
        <p:nvSpPr>
          <p:cNvPr id="38" name="Text 15"/>
          <p:cNvSpPr/>
          <p:nvPr/>
        </p:nvSpPr>
        <p:spPr>
          <a:xfrm>
            <a:off x="10996612" y="6324600"/>
            <a:ext cx="890588" cy="6477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ui-sans-serif" pitchFamily="34" charset="0"/>
                <a:ea typeface="ui-sans-serif" pitchFamily="34" charset="-122"/>
                <a:cs typeface="ui-sans-serif" pitchFamily="34" charset="-120"/>
              </a:rPr>
              <a:t>WAVE ID® Bio Reader</a:t>
            </a:r>
            <a:endParaRPr lang="en-US" sz="1050" dirty="0"/>
          </a:p>
        </p:txBody>
      </p:sp>
      <p:sp>
        <p:nvSpPr>
          <p:cNvPr id="39" name="Text 16"/>
          <p:cNvSpPr/>
          <p:nvPr/>
        </p:nvSpPr>
        <p:spPr>
          <a:xfrm>
            <a:off x="381000" y="70866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752600"/>
            <a:ext cx="3708350" cy="2171700"/>
          </a:xfrm>
          <a:prstGeom prst="rect">
            <a:avLst/>
          </a:prstGeom>
        </p:spPr>
      </p:pic>
      <p:pic>
        <p:nvPicPr>
          <p:cNvPr id="5" name="Image 3" descr="preencoded.png"/>
          <p:cNvPicPr>
            <a:picLocks noChangeAspect="1"/>
          </p:cNvPicPr>
          <p:nvPr/>
        </p:nvPicPr>
        <p:blipFill>
          <a:blip r:embed="rId6"/>
          <a:stretch>
            <a:fillRect/>
          </a:stretch>
        </p:blipFill>
        <p:spPr>
          <a:xfrm>
            <a:off x="609600" y="2057400"/>
            <a:ext cx="228600" cy="304800"/>
          </a:xfrm>
          <a:prstGeom prst="rect">
            <a:avLst/>
          </a:prstGeom>
        </p:spPr>
      </p:pic>
      <p:pic>
        <p:nvPicPr>
          <p:cNvPr id="6" name="Image 4" descr="preencoded.png"/>
          <p:cNvPicPr>
            <a:picLocks noChangeAspect="1"/>
          </p:cNvPicPr>
          <p:nvPr/>
        </p:nvPicPr>
        <p:blipFill>
          <a:blip r:embed="rId7"/>
          <a:stretch>
            <a:fillRect/>
          </a:stretch>
        </p:blipFill>
        <p:spPr>
          <a:xfrm>
            <a:off x="4241750" y="1752600"/>
            <a:ext cx="3708350" cy="2171700"/>
          </a:xfrm>
          <a:prstGeom prst="rect">
            <a:avLst/>
          </a:prstGeom>
        </p:spPr>
      </p:pic>
      <p:pic>
        <p:nvPicPr>
          <p:cNvPr id="7" name="Image 5" descr="preencoded.png"/>
          <p:cNvPicPr>
            <a:picLocks noChangeAspect="1"/>
          </p:cNvPicPr>
          <p:nvPr/>
        </p:nvPicPr>
        <p:blipFill>
          <a:blip r:embed="rId8"/>
          <a:stretch>
            <a:fillRect/>
          </a:stretch>
        </p:blipFill>
        <p:spPr>
          <a:xfrm>
            <a:off x="4546550" y="2057400"/>
            <a:ext cx="228600" cy="304800"/>
          </a:xfrm>
          <a:prstGeom prst="rect">
            <a:avLst/>
          </a:prstGeom>
        </p:spPr>
      </p:pic>
      <p:pic>
        <p:nvPicPr>
          <p:cNvPr id="8" name="Image 6" descr="preencoded.png"/>
          <p:cNvPicPr>
            <a:picLocks noChangeAspect="1"/>
          </p:cNvPicPr>
          <p:nvPr/>
        </p:nvPicPr>
        <p:blipFill>
          <a:blip r:embed="rId9"/>
          <a:stretch>
            <a:fillRect/>
          </a:stretch>
        </p:blipFill>
        <p:spPr>
          <a:xfrm>
            <a:off x="8178701" y="1752600"/>
            <a:ext cx="3708499" cy="2171700"/>
          </a:xfrm>
          <a:prstGeom prst="rect">
            <a:avLst/>
          </a:prstGeom>
        </p:spPr>
      </p:pic>
      <p:pic>
        <p:nvPicPr>
          <p:cNvPr id="9" name="Image 7" descr="preencoded.png"/>
          <p:cNvPicPr>
            <a:picLocks noChangeAspect="1"/>
          </p:cNvPicPr>
          <p:nvPr/>
        </p:nvPicPr>
        <p:blipFill>
          <a:blip r:embed="rId10"/>
          <a:stretch>
            <a:fillRect/>
          </a:stretch>
        </p:blipFill>
        <p:spPr>
          <a:xfrm>
            <a:off x="8483501" y="205740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304800" y="4152900"/>
            <a:ext cx="3708350" cy="1943100"/>
          </a:xfrm>
          <a:prstGeom prst="rect">
            <a:avLst/>
          </a:prstGeom>
        </p:spPr>
      </p:pic>
      <p:pic>
        <p:nvPicPr>
          <p:cNvPr id="11" name="Image 9" descr="preencoded.png"/>
          <p:cNvPicPr>
            <a:picLocks noChangeAspect="1"/>
          </p:cNvPicPr>
          <p:nvPr/>
        </p:nvPicPr>
        <p:blipFill>
          <a:blip r:embed="rId12"/>
          <a:stretch>
            <a:fillRect/>
          </a:stretch>
        </p:blipFill>
        <p:spPr>
          <a:xfrm>
            <a:off x="495300" y="4343400"/>
            <a:ext cx="400050" cy="533400"/>
          </a:xfrm>
          <a:prstGeom prst="rect">
            <a:avLst/>
          </a:prstGeom>
        </p:spPr>
      </p:pic>
      <p:pic>
        <p:nvPicPr>
          <p:cNvPr id="12" name="Image 10" descr="preencoded.png"/>
          <p:cNvPicPr>
            <a:picLocks noChangeAspect="1"/>
          </p:cNvPicPr>
          <p:nvPr/>
        </p:nvPicPr>
        <p:blipFill>
          <a:blip r:embed="rId13"/>
          <a:stretch>
            <a:fillRect/>
          </a:stretch>
        </p:blipFill>
        <p:spPr>
          <a:xfrm>
            <a:off x="609600" y="4457700"/>
            <a:ext cx="171450" cy="304800"/>
          </a:xfrm>
          <a:prstGeom prst="rect">
            <a:avLst/>
          </a:prstGeom>
        </p:spPr>
      </p:pic>
      <p:pic>
        <p:nvPicPr>
          <p:cNvPr id="13" name="Image 11" descr="preencoded.png"/>
          <p:cNvPicPr>
            <a:picLocks noChangeAspect="1"/>
          </p:cNvPicPr>
          <p:nvPr/>
        </p:nvPicPr>
        <p:blipFill>
          <a:blip r:embed="rId14"/>
          <a:stretch>
            <a:fillRect/>
          </a:stretch>
        </p:blipFill>
        <p:spPr>
          <a:xfrm>
            <a:off x="4241750" y="4152900"/>
            <a:ext cx="3708350" cy="1943100"/>
          </a:xfrm>
          <a:prstGeom prst="rect">
            <a:avLst/>
          </a:prstGeom>
        </p:spPr>
      </p:pic>
      <p:pic>
        <p:nvPicPr>
          <p:cNvPr id="14" name="Image 12" descr="preencoded.png"/>
          <p:cNvPicPr>
            <a:picLocks noChangeAspect="1"/>
          </p:cNvPicPr>
          <p:nvPr/>
        </p:nvPicPr>
        <p:blipFill>
          <a:blip r:embed="rId15"/>
          <a:stretch>
            <a:fillRect/>
          </a:stretch>
        </p:blipFill>
        <p:spPr>
          <a:xfrm>
            <a:off x="4546550" y="4457700"/>
            <a:ext cx="257175" cy="304800"/>
          </a:xfrm>
          <a:prstGeom prst="rect">
            <a:avLst/>
          </a:prstGeom>
        </p:spPr>
      </p:pic>
      <p:pic>
        <p:nvPicPr>
          <p:cNvPr id="15" name="Image 13" descr="preencoded.png"/>
          <p:cNvPicPr>
            <a:picLocks noChangeAspect="1"/>
          </p:cNvPicPr>
          <p:nvPr/>
        </p:nvPicPr>
        <p:blipFill>
          <a:blip r:embed="rId16"/>
          <a:stretch>
            <a:fillRect/>
          </a:stretch>
        </p:blipFill>
        <p:spPr>
          <a:xfrm>
            <a:off x="8178701" y="4152900"/>
            <a:ext cx="3708499" cy="1943100"/>
          </a:xfrm>
          <a:prstGeom prst="rect">
            <a:avLst/>
          </a:prstGeom>
        </p:spPr>
      </p:pic>
      <p:pic>
        <p:nvPicPr>
          <p:cNvPr id="16" name="Image 14" descr="preencoded.png"/>
          <p:cNvPicPr>
            <a:picLocks noChangeAspect="1"/>
          </p:cNvPicPr>
          <p:nvPr/>
        </p:nvPicPr>
        <p:blipFill>
          <a:blip r:embed="rId17"/>
          <a:stretch>
            <a:fillRect/>
          </a:stretch>
        </p:blipFill>
        <p:spPr>
          <a:xfrm>
            <a:off x="8483501" y="4457700"/>
            <a:ext cx="228600" cy="304800"/>
          </a:xfrm>
          <a:prstGeom prst="rect">
            <a:avLst/>
          </a:prstGeom>
        </p:spPr>
      </p:pic>
      <p:pic>
        <p:nvPicPr>
          <p:cNvPr id="17" name="Image 15" descr="preencoded.png"/>
          <p:cNvPicPr>
            <a:picLocks noChangeAspect="1"/>
          </p:cNvPicPr>
          <p:nvPr/>
        </p:nvPicPr>
        <p:blipFill>
          <a:blip r:embed="rId18"/>
          <a:stretch>
            <a:fillRect/>
          </a:stretch>
        </p:blipFill>
        <p:spPr>
          <a:xfrm>
            <a:off x="0" y="6477000"/>
            <a:ext cx="12192000" cy="381000"/>
          </a:xfrm>
          <a:prstGeom prst="rect">
            <a:avLst/>
          </a:prstGeom>
        </p:spPr>
      </p:pic>
      <p:sp>
        <p:nvSpPr>
          <p:cNvPr id="18" name="Text 0"/>
          <p:cNvSpPr/>
          <p:nvPr/>
        </p:nvSpPr>
        <p:spPr>
          <a:xfrm>
            <a:off x="381000" y="152400"/>
            <a:ext cx="5398353"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System-Level Defenses</a:t>
            </a:r>
            <a:endParaRPr lang="en-US" sz="2700" dirty="0"/>
          </a:p>
        </p:txBody>
      </p:sp>
      <p:sp>
        <p:nvSpPr>
          <p:cNvPr id="19" name="Text 1"/>
          <p:cNvSpPr/>
          <p:nvPr/>
        </p:nvSpPr>
        <p:spPr>
          <a:xfrm>
            <a:off x="304800" y="990600"/>
            <a:ext cx="11582400" cy="5334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Beyond individual card and reader security, robust system-level defenses are essential for a comprehensive security posture. These measures are implemented on the back-end access control system to detect and prevent anomalous activities.</a:t>
            </a:r>
            <a:endParaRPr lang="en-US" sz="1350" dirty="0"/>
          </a:p>
        </p:txBody>
      </p:sp>
      <p:sp>
        <p:nvSpPr>
          <p:cNvPr id="20" name="Text 2"/>
          <p:cNvSpPr/>
          <p:nvPr/>
        </p:nvSpPr>
        <p:spPr>
          <a:xfrm>
            <a:off x="1066800" y="2076450"/>
            <a:ext cx="2448342"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Anomaly Detection</a:t>
            </a:r>
            <a:endParaRPr lang="en-US" sz="1500" dirty="0"/>
          </a:p>
        </p:txBody>
      </p:sp>
      <p:sp>
        <p:nvSpPr>
          <p:cNvPr id="21" name="Text 3"/>
          <p:cNvSpPr/>
          <p:nvPr/>
        </p:nvSpPr>
        <p:spPr>
          <a:xfrm>
            <a:off x="495300" y="2590800"/>
            <a:ext cx="3327350"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Monitors access patterns for unusual behavior, such as a single badge being used at geographically impossible locations within a short timeframe.</a:t>
            </a:r>
            <a:endParaRPr lang="en-US" sz="1200" dirty="0"/>
          </a:p>
        </p:txBody>
      </p:sp>
      <p:sp>
        <p:nvSpPr>
          <p:cNvPr id="22" name="Text 4"/>
          <p:cNvSpPr/>
          <p:nvPr/>
        </p:nvSpPr>
        <p:spPr>
          <a:xfrm>
            <a:off x="5003750" y="2076450"/>
            <a:ext cx="2603361"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Anti-Passback Rules</a:t>
            </a:r>
            <a:endParaRPr lang="en-US" sz="1500" dirty="0"/>
          </a:p>
        </p:txBody>
      </p:sp>
      <p:sp>
        <p:nvSpPr>
          <p:cNvPr id="23" name="Text 5"/>
          <p:cNvSpPr/>
          <p:nvPr/>
        </p:nvSpPr>
        <p:spPr>
          <a:xfrm>
            <a:off x="4432250" y="2590800"/>
            <a:ext cx="3327350" cy="11430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Prevents badge misuse by ensuring a user cannot pass their badge back to another person. Can be implemented as hard (blocking re-entry) or soft (logging violations).</a:t>
            </a:r>
            <a:endParaRPr lang="en-US" sz="1200" dirty="0"/>
          </a:p>
        </p:txBody>
      </p:sp>
      <p:sp>
        <p:nvSpPr>
          <p:cNvPr id="24" name="Text 6"/>
          <p:cNvSpPr/>
          <p:nvPr/>
        </p:nvSpPr>
        <p:spPr>
          <a:xfrm>
            <a:off x="8940701" y="2076450"/>
            <a:ext cx="3131820"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Time-Based Restrictions</a:t>
            </a:r>
            <a:endParaRPr lang="en-US" sz="1500" dirty="0"/>
          </a:p>
        </p:txBody>
      </p:sp>
      <p:sp>
        <p:nvSpPr>
          <p:cNvPr id="25" name="Text 7"/>
          <p:cNvSpPr/>
          <p:nvPr/>
        </p:nvSpPr>
        <p:spPr>
          <a:xfrm>
            <a:off x="8369201" y="2590800"/>
            <a:ext cx="3327499"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Limits badge access to specific times or days, ensuring that even if a badge is cloned, its utility is restricted to authorized periods.</a:t>
            </a:r>
            <a:endParaRPr lang="en-US" sz="1200" dirty="0"/>
          </a:p>
        </p:txBody>
      </p:sp>
      <p:sp>
        <p:nvSpPr>
          <p:cNvPr id="26" name="Text 8"/>
          <p:cNvSpPr/>
          <p:nvPr/>
        </p:nvSpPr>
        <p:spPr>
          <a:xfrm>
            <a:off x="1009650" y="4476750"/>
            <a:ext cx="3056453"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Regular Security Audits</a:t>
            </a:r>
            <a:endParaRPr lang="en-US" sz="1500" dirty="0"/>
          </a:p>
        </p:txBody>
      </p:sp>
      <p:sp>
        <p:nvSpPr>
          <p:cNvPr id="27" name="Text 9"/>
          <p:cNvSpPr/>
          <p:nvPr/>
        </p:nvSpPr>
        <p:spPr>
          <a:xfrm>
            <a:off x="495300" y="4991100"/>
            <a:ext cx="3327350"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Periodic reviews of access control system logs, configurations, and physical security measures to identify vulnerabilities and ensure compliance.</a:t>
            </a:r>
            <a:endParaRPr lang="en-US" sz="1200" dirty="0"/>
          </a:p>
        </p:txBody>
      </p:sp>
      <p:sp>
        <p:nvSpPr>
          <p:cNvPr id="28" name="Text 10"/>
          <p:cNvSpPr/>
          <p:nvPr/>
        </p:nvSpPr>
        <p:spPr>
          <a:xfrm>
            <a:off x="5032325" y="4343400"/>
            <a:ext cx="2727275" cy="5334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Video Surveillance Integration</a:t>
            </a:r>
            <a:endParaRPr lang="en-US" sz="1500" dirty="0"/>
          </a:p>
        </p:txBody>
      </p:sp>
      <p:sp>
        <p:nvSpPr>
          <p:cNvPr id="29" name="Text 11"/>
          <p:cNvSpPr/>
          <p:nvPr/>
        </p:nvSpPr>
        <p:spPr>
          <a:xfrm>
            <a:off x="4432250" y="4991100"/>
            <a:ext cx="3327350"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Links access events with video footage allows for visual verification of individuals using badges, helping to identify unauthorized use.</a:t>
            </a:r>
            <a:endParaRPr lang="en-US" sz="1200" dirty="0"/>
          </a:p>
        </p:txBody>
      </p:sp>
      <p:sp>
        <p:nvSpPr>
          <p:cNvPr id="30" name="Text 12"/>
          <p:cNvSpPr/>
          <p:nvPr/>
        </p:nvSpPr>
        <p:spPr>
          <a:xfrm>
            <a:off x="8940701" y="4343400"/>
            <a:ext cx="2755999" cy="5334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Comprehensive Protection</a:t>
            </a:r>
            <a:endParaRPr lang="en-US" sz="1500" dirty="0"/>
          </a:p>
        </p:txBody>
      </p:sp>
      <p:sp>
        <p:nvSpPr>
          <p:cNvPr id="31" name="Text 13"/>
          <p:cNvSpPr/>
          <p:nvPr/>
        </p:nvSpPr>
        <p:spPr>
          <a:xfrm>
            <a:off x="8369201" y="4991100"/>
            <a:ext cx="3327499"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System-level defenses provide layered security that complements card-level protections, creating a defense-in-depth approach to RFID security.</a:t>
            </a:r>
            <a:endParaRPr lang="en-US" sz="1200" dirty="0"/>
          </a:p>
        </p:txBody>
      </p:sp>
      <p:sp>
        <p:nvSpPr>
          <p:cNvPr id="32" name="Text 14"/>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1485900"/>
            <a:ext cx="11430000" cy="1257300"/>
          </a:xfrm>
          <a:prstGeom prst="rect">
            <a:avLst/>
          </a:prstGeom>
        </p:spPr>
      </p:pic>
      <p:pic>
        <p:nvPicPr>
          <p:cNvPr id="5" name="Image 3" descr="preencoded.png"/>
          <p:cNvPicPr>
            <a:picLocks noChangeAspect="1"/>
          </p:cNvPicPr>
          <p:nvPr/>
        </p:nvPicPr>
        <p:blipFill>
          <a:blip r:embed="rId6"/>
          <a:stretch>
            <a:fillRect/>
          </a:stretch>
        </p:blipFill>
        <p:spPr>
          <a:xfrm>
            <a:off x="2167771" y="6343650"/>
            <a:ext cx="285750" cy="342900"/>
          </a:xfrm>
          <a:prstGeom prst="rect">
            <a:avLst/>
          </a:prstGeom>
        </p:spPr>
      </p:pic>
      <p:pic>
        <p:nvPicPr>
          <p:cNvPr id="12" name="Image 10" descr="preencoded.png"/>
          <p:cNvPicPr>
            <a:picLocks noChangeAspect="1"/>
          </p:cNvPicPr>
          <p:nvPr/>
        </p:nvPicPr>
        <p:blipFill>
          <a:blip r:embed="rId7"/>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Conclusion </a:t>
            </a:r>
            <a:endParaRPr lang="en-US" sz="2700" dirty="0"/>
          </a:p>
        </p:txBody>
      </p:sp>
      <p:sp>
        <p:nvSpPr>
          <p:cNvPr id="14" name="Text 1"/>
          <p:cNvSpPr/>
          <p:nvPr/>
        </p:nvSpPr>
        <p:spPr>
          <a:xfrm>
            <a:off x="381000" y="1066800"/>
            <a:ext cx="114300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Key Takeaways</a:t>
            </a:r>
            <a:endParaRPr lang="en-US" sz="1800" dirty="0"/>
          </a:p>
        </p:txBody>
      </p:sp>
      <p:sp>
        <p:nvSpPr>
          <p:cNvPr id="15" name="Text 2"/>
          <p:cNvSpPr/>
          <p:nvPr/>
        </p:nvSpPr>
        <p:spPr>
          <a:xfrm>
            <a:off x="413240" y="1517312"/>
            <a:ext cx="10972800" cy="800100"/>
          </a:xfrm>
          <a:prstGeom prst="rect">
            <a:avLst/>
          </a:prstGeom>
          <a:noFill/>
          <a:ln/>
        </p:spPr>
        <p:txBody>
          <a:bodyPr wrap="square" lIns="0" tIns="0" rIns="0" bIns="0" rtlCol="0" anchor="t"/>
          <a:lstStyle/>
          <a:p>
            <a:pPr marL="0" indent="0">
              <a:lnSpc>
                <a:spcPts val="2100"/>
              </a:lnSpc>
              <a:buNone/>
            </a:pPr>
            <a:r>
              <a:rPr lang="en-US" sz="1400" b="1" dirty="0" smtClean="0">
                <a:solidFill>
                  <a:srgbClr val="374151"/>
                </a:solidFill>
                <a:latin typeface="ui-sans-serif" pitchFamily="34" charset="0"/>
                <a:ea typeface="ui-sans-serif" pitchFamily="34" charset="-122"/>
                <a:cs typeface="ui-sans-serif" pitchFamily="34" charset="-120"/>
              </a:rPr>
              <a:t>1 - </a:t>
            </a:r>
            <a:r>
              <a:rPr lang="en-US" sz="1400" dirty="0" smtClean="0">
                <a:solidFill>
                  <a:srgbClr val="374151"/>
                </a:solidFill>
                <a:latin typeface="ui-sans-serif" pitchFamily="34" charset="0"/>
                <a:ea typeface="ui-sans-serif" pitchFamily="34" charset="-122"/>
                <a:cs typeface="ui-sans-serif" pitchFamily="34" charset="-120"/>
              </a:rPr>
              <a:t>RFID </a:t>
            </a:r>
            <a:r>
              <a:rPr lang="en-US" sz="1400" dirty="0">
                <a:solidFill>
                  <a:srgbClr val="374151"/>
                </a:solidFill>
                <a:latin typeface="ui-sans-serif" pitchFamily="34" charset="0"/>
                <a:ea typeface="ui-sans-serif" pitchFamily="34" charset="-122"/>
                <a:cs typeface="ui-sans-serif" pitchFamily="34" charset="-120"/>
              </a:rPr>
              <a:t>technology offers undeniable convenience</a:t>
            </a:r>
            <a:r>
              <a:rPr lang="en-US" sz="1400" dirty="0" smtClean="0">
                <a:solidFill>
                  <a:srgbClr val="374151"/>
                </a:solidFill>
                <a:latin typeface="ui-sans-serif" pitchFamily="34" charset="0"/>
                <a:ea typeface="ui-sans-serif" pitchFamily="34" charset="-122"/>
                <a:cs typeface="ui-sans-serif" pitchFamily="34" charset="-120"/>
              </a:rPr>
              <a:t>, </a:t>
            </a:r>
            <a:r>
              <a:rPr lang="en-US" sz="1400" dirty="0">
                <a:solidFill>
                  <a:srgbClr val="374151"/>
                </a:solidFill>
                <a:latin typeface="ui-sans-serif" pitchFamily="34" charset="0"/>
                <a:ea typeface="ui-sans-serif" pitchFamily="34" charset="-122"/>
                <a:cs typeface="ui-sans-serif" pitchFamily="34" charset="-120"/>
              </a:rPr>
              <a:t>but this comes with inherent security vulnerabilities, particularly the risk of badge cloning. </a:t>
            </a:r>
            <a:r>
              <a:rPr lang="en-US" sz="1400" b="1" dirty="0" smtClean="0">
                <a:solidFill>
                  <a:srgbClr val="374151"/>
                </a:solidFill>
                <a:latin typeface="ui-sans-serif" pitchFamily="34" charset="0"/>
                <a:ea typeface="ui-sans-serif" pitchFamily="34" charset="-122"/>
                <a:cs typeface="ui-sans-serif" pitchFamily="34" charset="-120"/>
              </a:rPr>
              <a:t>Effective </a:t>
            </a:r>
            <a:r>
              <a:rPr lang="en-US" sz="1400" b="1" dirty="0">
                <a:solidFill>
                  <a:srgbClr val="374151"/>
                </a:solidFill>
                <a:latin typeface="ui-sans-serif" pitchFamily="34" charset="0"/>
                <a:ea typeface="ui-sans-serif" pitchFamily="34" charset="-122"/>
                <a:cs typeface="ui-sans-serif" pitchFamily="34" charset="-120"/>
              </a:rPr>
              <a:t>security</a:t>
            </a:r>
            <a:r>
              <a:rPr lang="en-US" sz="1400" dirty="0">
                <a:solidFill>
                  <a:srgbClr val="374151"/>
                </a:solidFill>
                <a:latin typeface="ui-sans-serif" pitchFamily="34" charset="0"/>
                <a:ea typeface="ui-sans-serif" pitchFamily="34" charset="-122"/>
                <a:cs typeface="ui-sans-serif" pitchFamily="34" charset="-120"/>
              </a:rPr>
              <a:t> against such threats necessitates a </a:t>
            </a:r>
            <a:r>
              <a:rPr lang="en-US" sz="1400" b="1" dirty="0">
                <a:solidFill>
                  <a:srgbClr val="374151"/>
                </a:solidFill>
                <a:latin typeface="ui-sans-serif" pitchFamily="34" charset="0"/>
                <a:ea typeface="ui-sans-serif" pitchFamily="34" charset="-122"/>
                <a:cs typeface="ui-sans-serif" pitchFamily="34" charset="-120"/>
              </a:rPr>
              <a:t>layered defense strategy</a:t>
            </a:r>
            <a:r>
              <a:rPr lang="en-US" sz="1400" dirty="0">
                <a:solidFill>
                  <a:srgbClr val="374151"/>
                </a:solidFill>
                <a:latin typeface="ui-sans-serif" pitchFamily="34" charset="0"/>
                <a:ea typeface="ui-sans-serif" pitchFamily="34" charset="-122"/>
                <a:cs typeface="ui-sans-serif" pitchFamily="34" charset="-120"/>
              </a:rPr>
              <a:t> rather than reliance on a single protective measure.</a:t>
            </a:r>
            <a:endParaRPr lang="en-US" sz="1400" dirty="0"/>
          </a:p>
        </p:txBody>
      </p:sp>
      <p:sp>
        <p:nvSpPr>
          <p:cNvPr id="16" name="Text 3"/>
          <p:cNvSpPr/>
          <p:nvPr/>
        </p:nvSpPr>
        <p:spPr>
          <a:xfrm>
            <a:off x="2548771" y="6381750"/>
            <a:ext cx="9262229" cy="2667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Continuous awareness and proactive implementation of security protocols are paramount</a:t>
            </a:r>
            <a:endParaRPr lang="en-US" sz="135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pic>
        <p:nvPicPr>
          <p:cNvPr id="30" name="Image 2" descr="preencoded.png"/>
          <p:cNvPicPr>
            <a:picLocks noChangeAspect="1"/>
          </p:cNvPicPr>
          <p:nvPr/>
        </p:nvPicPr>
        <p:blipFill>
          <a:blip r:embed="rId5"/>
          <a:stretch>
            <a:fillRect/>
          </a:stretch>
        </p:blipFill>
        <p:spPr>
          <a:xfrm>
            <a:off x="378070" y="2892256"/>
            <a:ext cx="11430000" cy="1257300"/>
          </a:xfrm>
          <a:prstGeom prst="rect">
            <a:avLst/>
          </a:prstGeom>
        </p:spPr>
      </p:pic>
      <p:sp>
        <p:nvSpPr>
          <p:cNvPr id="31" name="TextBox 30"/>
          <p:cNvSpPr txBox="1"/>
          <p:nvPr/>
        </p:nvSpPr>
        <p:spPr>
          <a:xfrm>
            <a:off x="375140" y="2876550"/>
            <a:ext cx="11010900" cy="1169551"/>
          </a:xfrm>
          <a:prstGeom prst="rect">
            <a:avLst/>
          </a:prstGeom>
          <a:noFill/>
        </p:spPr>
        <p:txBody>
          <a:bodyPr wrap="square" rtlCol="0">
            <a:spAutoFit/>
          </a:bodyPr>
          <a:lstStyle/>
          <a:p>
            <a:pPr>
              <a:lnSpc>
                <a:spcPts val="2100"/>
              </a:lnSpc>
            </a:pPr>
            <a:r>
              <a:rPr lang="en-US" sz="1600" b="1" dirty="0" smtClean="0">
                <a:latin typeface="ui-sans-serif" pitchFamily="34" charset="0"/>
                <a:ea typeface="ui-sans-serif" pitchFamily="34" charset="-122"/>
                <a:cs typeface="ui-sans-serif" pitchFamily="34" charset="-120"/>
              </a:rPr>
              <a:t>2 - Provide </a:t>
            </a:r>
            <a:r>
              <a:rPr lang="en-US" sz="1600" b="1" dirty="0">
                <a:latin typeface="ui-sans-serif" pitchFamily="34" charset="0"/>
                <a:ea typeface="ui-sans-serif" pitchFamily="34" charset="-122"/>
                <a:cs typeface="ui-sans-serif" pitchFamily="34" charset="-120"/>
              </a:rPr>
              <a:t>Security Awareness Training</a:t>
            </a:r>
          </a:p>
          <a:p>
            <a:pPr>
              <a:lnSpc>
                <a:spcPts val="2100"/>
              </a:lnSpc>
            </a:pPr>
            <a:r>
              <a:rPr lang="en-US" sz="1400" dirty="0">
                <a:solidFill>
                  <a:srgbClr val="374151"/>
                </a:solidFill>
                <a:latin typeface="ui-sans-serif"/>
                <a:ea typeface="ui-sans-serif"/>
                <a:cs typeface="ui-sans-serif" pitchFamily="34" charset="-120"/>
              </a:rPr>
              <a:t>Educate employees on the importance of protecting their RFID badges. Training should cover topics such as not lending badges, reporting lost or stolen badges immediately, and being wary of suspicious individuals attempting to read badges covertly</a:t>
            </a:r>
            <a:endParaRPr lang="en-US" sz="1400" dirty="0">
              <a:latin typeface="ui-sans-serif"/>
              <a:ea typeface="ui-sans-serif"/>
            </a:endParaRPr>
          </a:p>
          <a:p>
            <a:pPr>
              <a:lnSpc>
                <a:spcPts val="2100"/>
              </a:lnSpc>
            </a:pPr>
            <a:endParaRPr lang="en-US"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RFID Badge Cloning Detector demo</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20316" t="17832" r="19447" b="18224"/>
          <a:stretch/>
        </p:blipFill>
        <p:spPr>
          <a:xfrm>
            <a:off x="1560599" y="1371600"/>
            <a:ext cx="8603312" cy="4611755"/>
          </a:xfrm>
          <a:prstGeom prst="rect">
            <a:avLst/>
          </a:prstGeom>
        </p:spPr>
      </p:pic>
    </p:spTree>
    <p:extLst>
      <p:ext uri="{BB962C8B-B14F-4D97-AF65-F5344CB8AC3E}">
        <p14:creationId xmlns:p14="http://schemas.microsoft.com/office/powerpoint/2010/main" val="3528100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Right Panel — Authorized Badges</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5" name="TextBox 4"/>
          <p:cNvSpPr txBox="1"/>
          <p:nvPr/>
        </p:nvSpPr>
        <p:spPr>
          <a:xfrm>
            <a:off x="508709" y="949569"/>
            <a:ext cx="6103106" cy="4801314"/>
          </a:xfrm>
          <a:prstGeom prst="rect">
            <a:avLst/>
          </a:prstGeom>
          <a:noFill/>
        </p:spPr>
        <p:txBody>
          <a:bodyPr wrap="square" rtlCol="0">
            <a:spAutoFit/>
          </a:bodyPr>
          <a:lstStyle/>
          <a:p>
            <a:r>
              <a:rPr lang="en-US" dirty="0"/>
              <a:t>What is 'Authorized Badges'?</a:t>
            </a:r>
          </a:p>
          <a:p>
            <a:r>
              <a:rPr lang="en-US" dirty="0"/>
              <a:t>• This is the demo's 'database' of trusted badges kept in the browser (</a:t>
            </a:r>
            <a:r>
              <a:rPr lang="en-US" dirty="0" err="1"/>
              <a:t>localStorage</a:t>
            </a:r>
            <a:r>
              <a:rPr lang="en-US" dirty="0"/>
              <a:t>).</a:t>
            </a:r>
          </a:p>
          <a:p>
            <a:r>
              <a:rPr lang="en-US" dirty="0"/>
              <a:t>• Each entry: { </a:t>
            </a:r>
            <a:r>
              <a:rPr lang="en-US" dirty="0" err="1"/>
              <a:t>uid</a:t>
            </a:r>
            <a:r>
              <a:rPr lang="en-US" dirty="0"/>
              <a:t>: 'HEX', owner: 'Name' } — UID is the key, owner is the expected presenter.</a:t>
            </a:r>
          </a:p>
          <a:p>
            <a:endParaRPr lang="en-US" dirty="0"/>
          </a:p>
          <a:p>
            <a:r>
              <a:rPr lang="en-US" dirty="0"/>
              <a:t>Entries shown in screenshot:</a:t>
            </a:r>
          </a:p>
          <a:p>
            <a:r>
              <a:rPr lang="en-US" dirty="0"/>
              <a:t>• </a:t>
            </a:r>
            <a:r>
              <a:rPr lang="en-US" dirty="0" err="1"/>
              <a:t>Alaa</a:t>
            </a:r>
            <a:r>
              <a:rPr lang="en-US" dirty="0"/>
              <a:t> — UID: 04A3B21F  (Simulate Clone)</a:t>
            </a:r>
          </a:p>
          <a:p>
            <a:r>
              <a:rPr lang="en-US" dirty="0"/>
              <a:t>  - Means: if a card reads UID 04A3B21F and name '</a:t>
            </a:r>
            <a:r>
              <a:rPr lang="en-US" dirty="0" err="1"/>
              <a:t>Alaa</a:t>
            </a:r>
            <a:r>
              <a:rPr lang="en-US" dirty="0"/>
              <a:t>' </a:t>
            </a:r>
            <a:r>
              <a:rPr lang="en-US" dirty="0" smtClean="0"/>
              <a:t>→</a:t>
            </a:r>
          </a:p>
          <a:p>
            <a:r>
              <a:rPr lang="en-US" dirty="0" smtClean="0"/>
              <a:t>Genuine</a:t>
            </a:r>
            <a:r>
              <a:rPr lang="en-US" dirty="0"/>
              <a:t>.</a:t>
            </a:r>
          </a:p>
          <a:p>
            <a:r>
              <a:rPr lang="en-US" dirty="0"/>
              <a:t>  - Simulate Clone button: inserts a fake usage of the same UID with a different owner to show detection.</a:t>
            </a:r>
          </a:p>
          <a:p>
            <a:r>
              <a:rPr lang="en-US" dirty="0"/>
              <a:t>• </a:t>
            </a:r>
            <a:r>
              <a:rPr lang="en-US" dirty="0" err="1"/>
              <a:t>Hossam</a:t>
            </a:r>
            <a:r>
              <a:rPr lang="en-US" dirty="0"/>
              <a:t> — UID: 77F91C02  (Simulate Clone)</a:t>
            </a:r>
          </a:p>
          <a:p>
            <a:r>
              <a:rPr lang="en-US" dirty="0"/>
              <a:t>• Mona  — UID: 9B12D4E8  (Simulate Clone)</a:t>
            </a:r>
          </a:p>
          <a:p>
            <a:endParaRPr lang="en-US" dirty="0"/>
          </a:p>
          <a:p>
            <a:r>
              <a:rPr lang="en-US" dirty="0"/>
              <a:t>Note: </a:t>
            </a:r>
            <a:r>
              <a:rPr lang="en-US" dirty="0" err="1"/>
              <a:t>localStorage</a:t>
            </a:r>
            <a:r>
              <a:rPr lang="en-US" dirty="0"/>
              <a:t> persists per browser — other users/machines won't see these entries</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58261" t="29356" r="19605" b="35229"/>
          <a:stretch/>
        </p:blipFill>
        <p:spPr>
          <a:xfrm>
            <a:off x="8081507" y="1588770"/>
            <a:ext cx="3919993" cy="3108960"/>
          </a:xfrm>
          <a:prstGeom prst="rect">
            <a:avLst/>
          </a:prstGeom>
        </p:spPr>
      </p:pic>
    </p:spTree>
    <p:extLst>
      <p:ext uri="{BB962C8B-B14F-4D97-AF65-F5344CB8AC3E}">
        <p14:creationId xmlns:p14="http://schemas.microsoft.com/office/powerpoint/2010/main" val="1708641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Left Column — Inputs &amp; Controls</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4" name="TextBox 3"/>
          <p:cNvSpPr txBox="1"/>
          <p:nvPr/>
        </p:nvSpPr>
        <p:spPr>
          <a:xfrm>
            <a:off x="508709" y="1046285"/>
            <a:ext cx="5505229" cy="3970318"/>
          </a:xfrm>
          <a:prstGeom prst="rect">
            <a:avLst/>
          </a:prstGeom>
          <a:noFill/>
        </p:spPr>
        <p:txBody>
          <a:bodyPr wrap="square" rtlCol="0">
            <a:spAutoFit/>
          </a:bodyPr>
          <a:lstStyle/>
          <a:p>
            <a:r>
              <a:rPr lang="en-US" dirty="0"/>
              <a:t>Card UID (hex) — Purpose &amp; Details</a:t>
            </a:r>
          </a:p>
          <a:p>
            <a:r>
              <a:rPr lang="en-US" dirty="0"/>
              <a:t>• Purpose: uniquely identifies an RFID badge (presented as hex).</a:t>
            </a:r>
          </a:p>
          <a:p>
            <a:r>
              <a:rPr lang="en-US" dirty="0"/>
              <a:t>• Why needed: server-free identity check — UID is the primary key.</a:t>
            </a:r>
          </a:p>
          <a:p>
            <a:r>
              <a:rPr lang="en-US" dirty="0"/>
              <a:t>• Validation in demo: normalized to uppercase and trimmed; no cryptographic checks.</a:t>
            </a:r>
          </a:p>
          <a:p>
            <a:endParaRPr lang="en-US" dirty="0"/>
          </a:p>
          <a:p>
            <a:r>
              <a:rPr lang="en-US" dirty="0"/>
              <a:t>Presented owner name — Purpose &amp; Details</a:t>
            </a:r>
          </a:p>
          <a:p>
            <a:r>
              <a:rPr lang="en-US" dirty="0"/>
              <a:t>• Purpose: captures the person claiming to present the card.</a:t>
            </a:r>
          </a:p>
          <a:p>
            <a:r>
              <a:rPr lang="en-US" dirty="0"/>
              <a:t>• Why needed: allows detection of mismatches when same UID used by different person.</a:t>
            </a:r>
          </a:p>
          <a:p>
            <a:r>
              <a:rPr lang="en-US" dirty="0"/>
              <a:t>• Limitation: name is free-text; can be easily spoofed.</a:t>
            </a:r>
          </a:p>
        </p:txBody>
      </p:sp>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20949" t="45237" r="47905" b="39866"/>
          <a:stretch/>
        </p:blipFill>
        <p:spPr>
          <a:xfrm>
            <a:off x="2577256" y="5562600"/>
            <a:ext cx="6097734" cy="1063487"/>
          </a:xfrm>
          <a:prstGeom prst="rect">
            <a:avLst/>
          </a:prstGeom>
        </p:spPr>
      </p:pic>
      <p:sp>
        <p:nvSpPr>
          <p:cNvPr id="6" name="TextBox 5"/>
          <p:cNvSpPr txBox="1"/>
          <p:nvPr/>
        </p:nvSpPr>
        <p:spPr>
          <a:xfrm>
            <a:off x="7271238" y="1263640"/>
            <a:ext cx="4539762" cy="3416320"/>
          </a:xfrm>
          <a:prstGeom prst="rect">
            <a:avLst/>
          </a:prstGeom>
          <a:noFill/>
        </p:spPr>
        <p:txBody>
          <a:bodyPr wrap="square" rtlCol="0">
            <a:spAutoFit/>
          </a:bodyPr>
          <a:lstStyle/>
          <a:p>
            <a:r>
              <a:rPr lang="en-US"/>
              <a:t>Buttons — What they do (UX -&gt; code)</a:t>
            </a:r>
          </a:p>
          <a:p>
            <a:r>
              <a:rPr lang="en-US"/>
              <a:t>• Scan — triggers detect(uid, owner) and recordResult(...). Clears inputs after scanning.</a:t>
            </a:r>
          </a:p>
          <a:p>
            <a:r>
              <a:rPr lang="en-US"/>
              <a:t>• Register UID — adds (uid, owner) to Authorized Badges (localStorage).</a:t>
            </a:r>
          </a:p>
          <a:p>
            <a:r>
              <a:rPr lang="en-US"/>
              <a:t>• Reset Data — clears localStorage (authorized list + history).</a:t>
            </a:r>
          </a:p>
          <a:p>
            <a:r>
              <a:rPr lang="en-US"/>
              <a:t>• Example (Genuine) — fills inputs with a registered UID and matching owner.</a:t>
            </a:r>
          </a:p>
          <a:p>
            <a:r>
              <a:rPr lang="en-US"/>
              <a:t>• Example (Clone) — fills inputs with a registered UID but different owner to show cloning.</a:t>
            </a:r>
            <a:endParaRPr lang="en-US" dirty="0"/>
          </a:p>
        </p:txBody>
      </p:sp>
    </p:spTree>
    <p:extLst>
      <p:ext uri="{BB962C8B-B14F-4D97-AF65-F5344CB8AC3E}">
        <p14:creationId xmlns:p14="http://schemas.microsoft.com/office/powerpoint/2010/main" val="2352341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Simulate Clone — Purpose &amp; Behavior</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4" name="TextBox 3"/>
          <p:cNvSpPr txBox="1"/>
          <p:nvPr/>
        </p:nvSpPr>
        <p:spPr>
          <a:xfrm>
            <a:off x="508709" y="1046285"/>
            <a:ext cx="5505229" cy="4801314"/>
          </a:xfrm>
          <a:prstGeom prst="rect">
            <a:avLst/>
          </a:prstGeom>
          <a:noFill/>
        </p:spPr>
        <p:txBody>
          <a:bodyPr wrap="square" rtlCol="0">
            <a:spAutoFit/>
          </a:bodyPr>
          <a:lstStyle/>
          <a:p>
            <a:r>
              <a:rPr lang="en-US" dirty="0"/>
              <a:t>• What simulate clone does:</a:t>
            </a:r>
          </a:p>
          <a:p>
            <a:r>
              <a:rPr lang="en-US" dirty="0"/>
              <a:t>• It creates an entry in Scan History where the same UID is used by a different owner (e.g., '</a:t>
            </a:r>
            <a:r>
              <a:rPr lang="en-US" dirty="0" err="1"/>
              <a:t>FakeUser</a:t>
            </a:r>
            <a:r>
              <a:rPr lang="en-US" dirty="0"/>
              <a:t>').</a:t>
            </a:r>
          </a:p>
          <a:p>
            <a:r>
              <a:rPr lang="en-US" dirty="0"/>
              <a:t>• Shows the UI result 'Clone Detected' and a red status pill — illustrates detection logic without needing a real cloned card.</a:t>
            </a:r>
          </a:p>
          <a:p>
            <a:endParaRPr lang="en-US" dirty="0"/>
          </a:p>
          <a:p>
            <a:r>
              <a:rPr lang="en-US" dirty="0"/>
              <a:t>Why it's useful:</a:t>
            </a:r>
          </a:p>
          <a:p>
            <a:r>
              <a:rPr lang="en-US" dirty="0"/>
              <a:t>• Educational: demonstrates the exact mismatch condition the system uses to flag cloning.</a:t>
            </a:r>
          </a:p>
          <a:p>
            <a:r>
              <a:rPr lang="en-US" dirty="0"/>
              <a:t>• Reproducible: instructors can reproduce the cloning case during demos.</a:t>
            </a:r>
          </a:p>
          <a:p>
            <a:endParaRPr lang="en-US" dirty="0"/>
          </a:p>
          <a:p>
            <a:r>
              <a:rPr lang="en-US" dirty="0"/>
              <a:t>Limitation:</a:t>
            </a:r>
          </a:p>
          <a:p>
            <a:r>
              <a:rPr lang="en-US" dirty="0"/>
              <a:t>• It's a simulated event — real cloning might involve replay attacks, sector/key cloning, or different UID strategies.</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19842" t="60977" r="55099" b="23704"/>
          <a:stretch/>
        </p:blipFill>
        <p:spPr>
          <a:xfrm>
            <a:off x="7359194" y="1576499"/>
            <a:ext cx="4075043" cy="1550505"/>
          </a:xfrm>
          <a:prstGeom prst="rect">
            <a:avLst/>
          </a:prstGeom>
        </p:spPr>
      </p:pic>
      <p:pic>
        <p:nvPicPr>
          <p:cNvPr id="28" name="Picture 27"/>
          <p:cNvPicPr>
            <a:picLocks noChangeAspect="1"/>
          </p:cNvPicPr>
          <p:nvPr/>
        </p:nvPicPr>
        <p:blipFill rotWithShape="1">
          <a:blip r:embed="rId7">
            <a:extLst>
              <a:ext uri="{28A0092B-C50C-407E-A947-70E740481C1C}">
                <a14:useLocalDpi xmlns:a14="http://schemas.microsoft.com/office/drawing/2010/main" val="0"/>
              </a:ext>
            </a:extLst>
          </a:blip>
          <a:srcRect l="20632" t="62102" r="59210" b="23564"/>
          <a:stretch/>
        </p:blipFill>
        <p:spPr>
          <a:xfrm>
            <a:off x="7429760" y="3645813"/>
            <a:ext cx="3933910" cy="1550505"/>
          </a:xfrm>
          <a:prstGeom prst="rect">
            <a:avLst/>
          </a:prstGeom>
        </p:spPr>
      </p:pic>
    </p:spTree>
    <p:extLst>
      <p:ext uri="{BB962C8B-B14F-4D97-AF65-F5344CB8AC3E}">
        <p14:creationId xmlns:p14="http://schemas.microsoft.com/office/powerpoint/2010/main" val="187436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Scan History &amp; Result</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4" name="TextBox 3"/>
          <p:cNvSpPr txBox="1"/>
          <p:nvPr/>
        </p:nvSpPr>
        <p:spPr>
          <a:xfrm>
            <a:off x="508709" y="1046285"/>
            <a:ext cx="5505229" cy="4247317"/>
          </a:xfrm>
          <a:prstGeom prst="rect">
            <a:avLst/>
          </a:prstGeom>
          <a:noFill/>
        </p:spPr>
        <p:txBody>
          <a:bodyPr wrap="square" rtlCol="0">
            <a:spAutoFit/>
          </a:bodyPr>
          <a:lstStyle/>
          <a:p>
            <a:r>
              <a:rPr lang="en-US" dirty="0"/>
              <a:t>Scan History</a:t>
            </a:r>
          </a:p>
          <a:p>
            <a:r>
              <a:rPr lang="en-US" dirty="0"/>
              <a:t>• Shows a timestamped list of recent scans (status, </a:t>
            </a:r>
            <a:r>
              <a:rPr lang="en-US" dirty="0" err="1"/>
              <a:t>uid</a:t>
            </a:r>
            <a:r>
              <a:rPr lang="en-US" dirty="0"/>
              <a:t>, owner, reason).</a:t>
            </a:r>
          </a:p>
          <a:p>
            <a:r>
              <a:rPr lang="en-US" dirty="0"/>
              <a:t>• Implemented by </a:t>
            </a:r>
            <a:r>
              <a:rPr lang="en-US" dirty="0" err="1"/>
              <a:t>recordResult</a:t>
            </a:r>
            <a:r>
              <a:rPr lang="en-US" dirty="0"/>
              <a:t>() which pushes to an array and saves to </a:t>
            </a:r>
            <a:r>
              <a:rPr lang="en-US" dirty="0" err="1"/>
              <a:t>localStorage</a:t>
            </a:r>
            <a:r>
              <a:rPr lang="en-US" dirty="0"/>
              <a:t>.</a:t>
            </a:r>
          </a:p>
          <a:p>
            <a:r>
              <a:rPr lang="en-US" dirty="0"/>
              <a:t>• Useful for audit and forensic demonstration in class; limited retention (keeps last 200 entries).</a:t>
            </a:r>
          </a:p>
          <a:p>
            <a:endParaRPr lang="en-US" dirty="0"/>
          </a:p>
          <a:p>
            <a:r>
              <a:rPr lang="en-US" dirty="0"/>
              <a:t>Result Box</a:t>
            </a:r>
          </a:p>
          <a:p>
            <a:r>
              <a:rPr lang="en-US" dirty="0"/>
              <a:t>• Shows the immediate result of a scan: status pill (Genuine/Clone/Unknown) and a short reason.</a:t>
            </a:r>
          </a:p>
          <a:p>
            <a:r>
              <a:rPr lang="en-US" dirty="0"/>
              <a:t>• Visual cues: green-</a:t>
            </a:r>
            <a:r>
              <a:rPr lang="en-US" dirty="0" err="1"/>
              <a:t>ish</a:t>
            </a:r>
            <a:r>
              <a:rPr lang="en-US" dirty="0"/>
              <a:t> for Genuine, red for Clone Detected, yellow for Unknown.</a:t>
            </a:r>
          </a:p>
          <a:p>
            <a:r>
              <a:rPr lang="en-US" dirty="0"/>
              <a:t>• Implemented by </a:t>
            </a:r>
            <a:r>
              <a:rPr lang="en-US" dirty="0" err="1"/>
              <a:t>showResult</a:t>
            </a:r>
            <a:r>
              <a:rPr lang="en-US" dirty="0"/>
              <a:t>() which sets text and styles.</a:t>
            </a:r>
          </a:p>
        </p:txBody>
      </p:sp>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8340" t="58026" r="19842" b="22300"/>
          <a:stretch/>
        </p:blipFill>
        <p:spPr>
          <a:xfrm>
            <a:off x="5264426" y="5234277"/>
            <a:ext cx="6927574" cy="1661823"/>
          </a:xfrm>
          <a:prstGeom prst="rect">
            <a:avLst/>
          </a:prstGeom>
        </p:spPr>
      </p:pic>
    </p:spTree>
    <p:extLst>
      <p:ext uri="{BB962C8B-B14F-4D97-AF65-F5344CB8AC3E}">
        <p14:creationId xmlns:p14="http://schemas.microsoft.com/office/powerpoint/2010/main" val="3720278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3" name="Text 0"/>
          <p:cNvSpPr/>
          <p:nvPr/>
        </p:nvSpPr>
        <p:spPr>
          <a:xfrm>
            <a:off x="381000" y="152400"/>
            <a:ext cx="6978194" cy="381000"/>
          </a:xfrm>
          <a:prstGeom prst="rect">
            <a:avLst/>
          </a:prstGeom>
          <a:noFill/>
          <a:ln/>
        </p:spPr>
        <p:txBody>
          <a:bodyPr wrap="square" lIns="0" tIns="0" rIns="0" bIns="0" rtlCol="0" anchor="t"/>
          <a:lstStyle/>
          <a:p>
            <a:pPr>
              <a:lnSpc>
                <a:spcPts val="3000"/>
              </a:lnSpc>
            </a:pPr>
            <a:r>
              <a:rPr lang="en-US" sz="2700" b="1" dirty="0">
                <a:solidFill>
                  <a:srgbClr val="FFFFFF"/>
                </a:solidFill>
                <a:latin typeface="ui-sans-serif" pitchFamily="34" charset="0"/>
                <a:ea typeface="ui-sans-serif" pitchFamily="34" charset="-122"/>
                <a:cs typeface="ui-sans-serif" pitchFamily="34" charset="-120"/>
              </a:rPr>
              <a:t>Limitations, Security Notes &amp; Extensions</a:t>
            </a:r>
          </a:p>
          <a:p>
            <a:pPr marL="0" indent="0">
              <a:lnSpc>
                <a:spcPts val="3000"/>
              </a:lnSpc>
              <a:buNone/>
            </a:pPr>
            <a:r>
              <a:rPr lang="en-US" sz="2700" b="1" dirty="0" smtClean="0">
                <a:solidFill>
                  <a:srgbClr val="FFFFFF"/>
                </a:solidFill>
                <a:latin typeface="ui-sans-serif" pitchFamily="34" charset="0"/>
                <a:ea typeface="ui-sans-serif" pitchFamily="34" charset="-122"/>
                <a:cs typeface="ui-sans-serif" pitchFamily="34" charset="-120"/>
              </a:rPr>
              <a:t> </a:t>
            </a:r>
            <a:endParaRPr lang="en-US" sz="2700" dirty="0"/>
          </a:p>
        </p:txBody>
      </p:sp>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4" name="TextBox 3"/>
          <p:cNvSpPr txBox="1"/>
          <p:nvPr/>
        </p:nvSpPr>
        <p:spPr>
          <a:xfrm>
            <a:off x="508709" y="1046285"/>
            <a:ext cx="5505229" cy="4247317"/>
          </a:xfrm>
          <a:prstGeom prst="rect">
            <a:avLst/>
          </a:prstGeom>
          <a:noFill/>
        </p:spPr>
        <p:txBody>
          <a:bodyPr wrap="square" rtlCol="0">
            <a:spAutoFit/>
          </a:bodyPr>
          <a:lstStyle/>
          <a:p>
            <a:r>
              <a:rPr lang="en-US" dirty="0"/>
              <a:t>Limitations</a:t>
            </a:r>
          </a:p>
          <a:p>
            <a:r>
              <a:rPr lang="en-US" dirty="0"/>
              <a:t>• UID as sole identifier is weak: many real systems use cryptographic authentication or unique keys per sector.</a:t>
            </a:r>
          </a:p>
          <a:p>
            <a:r>
              <a:rPr lang="en-US" dirty="0"/>
              <a:t>• </a:t>
            </a:r>
            <a:r>
              <a:rPr lang="en-US" dirty="0" err="1"/>
              <a:t>localStorage</a:t>
            </a:r>
            <a:r>
              <a:rPr lang="en-US" dirty="0"/>
              <a:t> is not secure or shared across machines—suitable for demos only.</a:t>
            </a:r>
          </a:p>
          <a:p>
            <a:r>
              <a:rPr lang="en-US" dirty="0"/>
              <a:t>• Name field is free-text and can be spoofed; real systems use additional verification (PINs, biometrics).</a:t>
            </a:r>
          </a:p>
          <a:p>
            <a:endParaRPr lang="en-US" dirty="0"/>
          </a:p>
          <a:p>
            <a:r>
              <a:rPr lang="en-US" dirty="0"/>
              <a:t>Possible extensions</a:t>
            </a:r>
          </a:p>
          <a:p>
            <a:r>
              <a:rPr lang="en-US" dirty="0"/>
              <a:t>• Server-side logging + central authorized DB for audit and revocation.</a:t>
            </a:r>
          </a:p>
          <a:p>
            <a:r>
              <a:rPr lang="en-US" dirty="0"/>
              <a:t>• Use challenge-response or cryptographic tokens instead of plain UID.</a:t>
            </a:r>
          </a:p>
          <a:p>
            <a:r>
              <a:rPr lang="en-US" dirty="0"/>
              <a:t>• Add rate-limiting, alerting, and locking for repeated clone attempts</a:t>
            </a:r>
          </a:p>
        </p:txBody>
      </p:sp>
    </p:spTree>
    <p:extLst>
      <p:ext uri="{BB962C8B-B14F-4D97-AF65-F5344CB8AC3E}">
        <p14:creationId xmlns:p14="http://schemas.microsoft.com/office/powerpoint/2010/main" val="229124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77100"/>
          </a:xfrm>
          <a:prstGeom prst="rect">
            <a:avLst/>
          </a:prstGeom>
        </p:spPr>
      </p:pic>
      <p:pic>
        <p:nvPicPr>
          <p:cNvPr id="3" name="Image 1" descr="preencoded.png"/>
          <p:cNvPicPr>
            <a:picLocks noChangeAspect="1"/>
          </p:cNvPicPr>
          <p:nvPr/>
        </p:nvPicPr>
        <p:blipFill>
          <a:blip r:embed="rId4"/>
          <a:stretch>
            <a:fillRect/>
          </a:stretch>
        </p:blipFill>
        <p:spPr>
          <a:xfrm>
            <a:off x="0" y="971550"/>
            <a:ext cx="12192000" cy="4501662"/>
          </a:xfrm>
          <a:prstGeom prst="rect">
            <a:avLst/>
          </a:prstGeom>
        </p:spPr>
      </p:pic>
      <p:pic>
        <p:nvPicPr>
          <p:cNvPr id="12" name="Image 10" descr="preencoded.png"/>
          <p:cNvPicPr>
            <a:picLocks noChangeAspect="1"/>
          </p:cNvPicPr>
          <p:nvPr/>
        </p:nvPicPr>
        <p:blipFill>
          <a:blip r:embed="rId5"/>
          <a:stretch>
            <a:fillRect/>
          </a:stretch>
        </p:blipFill>
        <p:spPr>
          <a:xfrm>
            <a:off x="0" y="6896100"/>
            <a:ext cx="12192000" cy="381000"/>
          </a:xfrm>
          <a:prstGeom prst="rect">
            <a:avLst/>
          </a:prstGeom>
        </p:spPr>
      </p:pic>
      <p:sp>
        <p:nvSpPr>
          <p:cNvPr id="17" name="Text 4"/>
          <p:cNvSpPr/>
          <p:nvPr/>
        </p:nvSpPr>
        <p:spPr>
          <a:xfrm>
            <a:off x="381000" y="3619500"/>
            <a:ext cx="11430000" cy="304800"/>
          </a:xfrm>
          <a:prstGeom prst="rect">
            <a:avLst/>
          </a:prstGeom>
          <a:noFill/>
          <a:ln/>
        </p:spPr>
        <p:txBody>
          <a:bodyPr wrap="square" lIns="0" tIns="0" rIns="0" bIns="0" rtlCol="0" anchor="t"/>
          <a:lstStyle/>
          <a:p>
            <a:pPr marL="0" indent="0">
              <a:lnSpc>
                <a:spcPts val="2400"/>
              </a:lnSpc>
              <a:buNone/>
            </a:pPr>
            <a:endParaRPr lang="en-US" sz="1800" dirty="0"/>
          </a:p>
        </p:txBody>
      </p:sp>
      <p:sp>
        <p:nvSpPr>
          <p:cNvPr id="18" name="Text 5"/>
          <p:cNvSpPr/>
          <p:nvPr/>
        </p:nvSpPr>
        <p:spPr>
          <a:xfrm>
            <a:off x="508709" y="4724400"/>
            <a:ext cx="3402032"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19" name="Text 6"/>
          <p:cNvSpPr/>
          <p:nvPr/>
        </p:nvSpPr>
        <p:spPr>
          <a:xfrm>
            <a:off x="5715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0" name="Text 7"/>
          <p:cNvSpPr/>
          <p:nvPr/>
        </p:nvSpPr>
        <p:spPr>
          <a:xfrm>
            <a:off x="4457700" y="4724400"/>
            <a:ext cx="3276600" cy="5334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1" name="Text 8"/>
          <p:cNvSpPr/>
          <p:nvPr/>
        </p:nvSpPr>
        <p:spPr>
          <a:xfrm>
            <a:off x="4457700" y="53340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2" name="Text 9"/>
          <p:cNvSpPr/>
          <p:nvPr/>
        </p:nvSpPr>
        <p:spPr>
          <a:xfrm>
            <a:off x="8131254" y="4724400"/>
            <a:ext cx="3701891" cy="266700"/>
          </a:xfrm>
          <a:prstGeom prst="rect">
            <a:avLst/>
          </a:prstGeom>
          <a:noFill/>
          <a:ln/>
        </p:spPr>
        <p:txBody>
          <a:bodyPr wrap="square" lIns="0" tIns="0" rIns="0" bIns="0" rtlCol="0" anchor="t"/>
          <a:lstStyle/>
          <a:p>
            <a:pPr marL="0" indent="0" algn="ctr">
              <a:lnSpc>
                <a:spcPts val="2100"/>
              </a:lnSpc>
              <a:buNone/>
            </a:pPr>
            <a:endParaRPr lang="en-US" sz="1500" dirty="0"/>
          </a:p>
        </p:txBody>
      </p:sp>
      <p:sp>
        <p:nvSpPr>
          <p:cNvPr id="23" name="Text 10"/>
          <p:cNvSpPr/>
          <p:nvPr/>
        </p:nvSpPr>
        <p:spPr>
          <a:xfrm>
            <a:off x="8343900" y="5067300"/>
            <a:ext cx="3276600" cy="457200"/>
          </a:xfrm>
          <a:prstGeom prst="rect">
            <a:avLst/>
          </a:prstGeom>
          <a:noFill/>
          <a:ln/>
        </p:spPr>
        <p:txBody>
          <a:bodyPr wrap="square" lIns="0" tIns="0" rIns="0" bIns="0" rtlCol="0" anchor="t"/>
          <a:lstStyle/>
          <a:p>
            <a:pPr marL="0" indent="0" algn="ctr">
              <a:lnSpc>
                <a:spcPts val="1800"/>
              </a:lnSpc>
              <a:buNone/>
            </a:pPr>
            <a:endParaRPr lang="en-US" sz="1200" dirty="0"/>
          </a:p>
        </p:txBody>
      </p:sp>
      <p:sp>
        <p:nvSpPr>
          <p:cNvPr id="24" name="Text 11"/>
          <p:cNvSpPr/>
          <p:nvPr/>
        </p:nvSpPr>
        <p:spPr>
          <a:xfrm>
            <a:off x="-762000" y="6210300"/>
            <a:ext cx="13716000" cy="266700"/>
          </a:xfrm>
          <a:prstGeom prst="rect">
            <a:avLst/>
          </a:prstGeom>
          <a:noFill/>
          <a:ln/>
        </p:spPr>
        <p:txBody>
          <a:bodyPr wrap="square" lIns="0" tIns="0" rIns="0" bIns="0" rtlCol="0" anchor="t"/>
          <a:lstStyle/>
          <a:p>
            <a:pPr marL="0" indent="0" algn="ctr">
              <a:lnSpc>
                <a:spcPts val="2100"/>
              </a:lnSpc>
              <a:buNone/>
            </a:pPr>
            <a:r>
              <a:rPr lang="en-US" sz="1350" dirty="0" smtClean="0">
                <a:solidFill>
                  <a:srgbClr val="374151"/>
                </a:solidFill>
                <a:latin typeface="ui-sans-serif" pitchFamily="34" charset="0"/>
                <a:ea typeface="ui-sans-serif" pitchFamily="34" charset="-122"/>
                <a:cs typeface="ui-sans-serif" pitchFamily="34" charset="-120"/>
              </a:rPr>
              <a:t>.</a:t>
            </a:r>
            <a:endParaRPr lang="en-US" sz="1350" dirty="0"/>
          </a:p>
        </p:txBody>
      </p:sp>
      <p:sp>
        <p:nvSpPr>
          <p:cNvPr id="25" name="Text 12"/>
          <p:cNvSpPr/>
          <p:nvPr/>
        </p:nvSpPr>
        <p:spPr>
          <a:xfrm>
            <a:off x="381000" y="69723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
        <p:nvSpPr>
          <p:cNvPr id="5" name="TextBox 4"/>
          <p:cNvSpPr txBox="1"/>
          <p:nvPr/>
        </p:nvSpPr>
        <p:spPr>
          <a:xfrm>
            <a:off x="1732085" y="2641862"/>
            <a:ext cx="8335108" cy="1015663"/>
          </a:xfrm>
          <a:prstGeom prst="rect">
            <a:avLst/>
          </a:prstGeom>
          <a:noFill/>
        </p:spPr>
        <p:txBody>
          <a:bodyPr wrap="square" rtlCol="0">
            <a:spAutoFit/>
          </a:bodyPr>
          <a:lstStyle/>
          <a:p>
            <a:pPr algn="ctr"/>
            <a:r>
              <a:rPr lang="en-US" sz="6000" dirty="0" smtClean="0">
                <a:solidFill>
                  <a:schemeClr val="bg1"/>
                </a:solidFill>
              </a:rPr>
              <a:t>THANK YOU</a:t>
            </a:r>
            <a:endParaRPr lang="en-US" sz="6000" dirty="0">
              <a:solidFill>
                <a:schemeClr val="bg1"/>
              </a:solidFill>
            </a:endParaRPr>
          </a:p>
        </p:txBody>
      </p:sp>
    </p:spTree>
    <p:extLst>
      <p:ext uri="{BB962C8B-B14F-4D97-AF65-F5344CB8AC3E}">
        <p14:creationId xmlns:p14="http://schemas.microsoft.com/office/powerpoint/2010/main" val="3163121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0421"/>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2743200"/>
            <a:ext cx="659606" cy="762000"/>
          </a:xfrm>
          <a:prstGeom prst="rect">
            <a:avLst/>
          </a:prstGeom>
        </p:spPr>
      </p:pic>
      <p:pic>
        <p:nvPicPr>
          <p:cNvPr id="5" name="Image 3" descr="preencoded.png"/>
          <p:cNvPicPr>
            <a:picLocks noChangeAspect="1"/>
          </p:cNvPicPr>
          <p:nvPr/>
        </p:nvPicPr>
        <p:blipFill>
          <a:blip r:embed="rId6"/>
          <a:stretch>
            <a:fillRect/>
          </a:stretch>
        </p:blipFill>
        <p:spPr>
          <a:xfrm>
            <a:off x="496491" y="2933700"/>
            <a:ext cx="428625" cy="381000"/>
          </a:xfrm>
          <a:prstGeom prst="rect">
            <a:avLst/>
          </a:prstGeom>
        </p:spPr>
      </p:pic>
      <p:pic>
        <p:nvPicPr>
          <p:cNvPr id="6" name="Image 4" descr="preencoded.png"/>
          <p:cNvPicPr>
            <a:picLocks noChangeAspect="1"/>
          </p:cNvPicPr>
          <p:nvPr/>
        </p:nvPicPr>
        <p:blipFill>
          <a:blip r:embed="rId7"/>
          <a:stretch>
            <a:fillRect/>
          </a:stretch>
        </p:blipFill>
        <p:spPr>
          <a:xfrm>
            <a:off x="4150965" y="2743200"/>
            <a:ext cx="659755" cy="762000"/>
          </a:xfrm>
          <a:prstGeom prst="rect">
            <a:avLst/>
          </a:prstGeom>
        </p:spPr>
      </p:pic>
      <p:pic>
        <p:nvPicPr>
          <p:cNvPr id="7" name="Image 5" descr="preencoded.png"/>
          <p:cNvPicPr>
            <a:picLocks noChangeAspect="1"/>
          </p:cNvPicPr>
          <p:nvPr/>
        </p:nvPicPr>
        <p:blipFill>
          <a:blip r:embed="rId8"/>
          <a:stretch>
            <a:fillRect/>
          </a:stretch>
        </p:blipFill>
        <p:spPr>
          <a:xfrm>
            <a:off x="4309318" y="2933700"/>
            <a:ext cx="342900" cy="381000"/>
          </a:xfrm>
          <a:prstGeom prst="rect">
            <a:avLst/>
          </a:prstGeom>
        </p:spPr>
      </p:pic>
      <p:pic>
        <p:nvPicPr>
          <p:cNvPr id="8" name="Image 6" descr="preencoded.png"/>
          <p:cNvPicPr>
            <a:picLocks noChangeAspect="1"/>
          </p:cNvPicPr>
          <p:nvPr/>
        </p:nvPicPr>
        <p:blipFill>
          <a:blip r:embed="rId9"/>
          <a:stretch>
            <a:fillRect/>
          </a:stretch>
        </p:blipFill>
        <p:spPr>
          <a:xfrm>
            <a:off x="8025259" y="2743200"/>
            <a:ext cx="659606" cy="762000"/>
          </a:xfrm>
          <a:prstGeom prst="rect">
            <a:avLst/>
          </a:prstGeom>
        </p:spPr>
      </p:pic>
      <p:pic>
        <p:nvPicPr>
          <p:cNvPr id="9" name="Image 7" descr="preencoded.png"/>
          <p:cNvPicPr>
            <a:picLocks noChangeAspect="1"/>
          </p:cNvPicPr>
          <p:nvPr/>
        </p:nvPicPr>
        <p:blipFill>
          <a:blip r:embed="rId10"/>
          <a:stretch>
            <a:fillRect/>
          </a:stretch>
        </p:blipFill>
        <p:spPr>
          <a:xfrm>
            <a:off x="8159800" y="2933700"/>
            <a:ext cx="390525" cy="381000"/>
          </a:xfrm>
          <a:prstGeom prst="rect">
            <a:avLst/>
          </a:prstGeom>
        </p:spPr>
      </p:pic>
      <p:pic>
        <p:nvPicPr>
          <p:cNvPr id="10" name="Image 8" descr="preencoded.png"/>
          <p:cNvPicPr>
            <a:picLocks noChangeAspect="1"/>
          </p:cNvPicPr>
          <p:nvPr/>
        </p:nvPicPr>
        <p:blipFill>
          <a:blip r:embed="rId11"/>
          <a:stretch>
            <a:fillRect/>
          </a:stretch>
        </p:blipFill>
        <p:spPr>
          <a:xfrm>
            <a:off x="381000" y="4229100"/>
            <a:ext cx="11430000" cy="1181100"/>
          </a:xfrm>
          <a:prstGeom prst="rect">
            <a:avLst/>
          </a:prstGeom>
        </p:spPr>
      </p:pic>
      <p:pic>
        <p:nvPicPr>
          <p:cNvPr id="11" name="Image 9" descr="preencoded.png"/>
          <p:cNvPicPr>
            <a:picLocks noChangeAspect="1"/>
          </p:cNvPicPr>
          <p:nvPr/>
        </p:nvPicPr>
        <p:blipFill>
          <a:blip r:embed="rId12"/>
          <a:stretch>
            <a:fillRect/>
          </a:stretch>
        </p:blipFill>
        <p:spPr>
          <a:xfrm>
            <a:off x="609600" y="4457700"/>
            <a:ext cx="342900" cy="381000"/>
          </a:xfrm>
          <a:prstGeom prst="rect">
            <a:avLst/>
          </a:prstGeom>
        </p:spPr>
      </p:pic>
      <p:pic>
        <p:nvPicPr>
          <p:cNvPr id="12" name="Image 10" descr="preencoded.png"/>
          <p:cNvPicPr>
            <a:picLocks noChangeAspect="1"/>
          </p:cNvPicPr>
          <p:nvPr/>
        </p:nvPicPr>
        <p:blipFill>
          <a:blip r:embed="rId13"/>
          <a:stretch>
            <a:fillRect/>
          </a:stretch>
        </p:blipFill>
        <p:spPr>
          <a:xfrm>
            <a:off x="0" y="6477000"/>
            <a:ext cx="12192000" cy="381000"/>
          </a:xfrm>
          <a:prstGeom prst="rect">
            <a:avLst/>
          </a:prstGeom>
        </p:spPr>
      </p:pic>
      <p:sp>
        <p:nvSpPr>
          <p:cNvPr id="13" name="Text 0"/>
          <p:cNvSpPr/>
          <p:nvPr/>
        </p:nvSpPr>
        <p:spPr>
          <a:xfrm>
            <a:off x="381000" y="152400"/>
            <a:ext cx="747897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Introduction to RFID Technology</a:t>
            </a:r>
            <a:endParaRPr lang="en-US" sz="2700" dirty="0"/>
          </a:p>
        </p:txBody>
      </p:sp>
      <p:sp>
        <p:nvSpPr>
          <p:cNvPr id="14" name="Text 1"/>
          <p:cNvSpPr/>
          <p:nvPr/>
        </p:nvSpPr>
        <p:spPr>
          <a:xfrm>
            <a:off x="381000" y="1066800"/>
            <a:ext cx="114300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What is RFID Technology?</a:t>
            </a:r>
            <a:endParaRPr lang="en-US" sz="1800" dirty="0"/>
          </a:p>
        </p:txBody>
      </p:sp>
      <p:sp>
        <p:nvSpPr>
          <p:cNvPr id="15" name="Text 2"/>
          <p:cNvSpPr/>
          <p:nvPr/>
        </p:nvSpPr>
        <p:spPr>
          <a:xfrm>
            <a:off x="381000" y="1485900"/>
            <a:ext cx="11430000" cy="5334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Radio-Frequency Identification (RFID) technology uses electromagnetic fields to automatically identify and track tags attached to objects. It enables contactless communication between a tag and a reader, facilitating various applications across industries.</a:t>
            </a:r>
            <a:endParaRPr lang="en-US" sz="1350" dirty="0"/>
          </a:p>
        </p:txBody>
      </p:sp>
      <p:sp>
        <p:nvSpPr>
          <p:cNvPr id="16" name="Text 3"/>
          <p:cNvSpPr/>
          <p:nvPr/>
        </p:nvSpPr>
        <p:spPr>
          <a:xfrm>
            <a:off x="381000" y="2324100"/>
            <a:ext cx="114300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Ubiquitous Applications</a:t>
            </a:r>
            <a:endParaRPr lang="en-US" sz="1800" dirty="0"/>
          </a:p>
        </p:txBody>
      </p:sp>
      <p:sp>
        <p:nvSpPr>
          <p:cNvPr id="17" name="Text 4"/>
          <p:cNvSpPr/>
          <p:nvPr/>
        </p:nvSpPr>
        <p:spPr>
          <a:xfrm>
            <a:off x="1193006" y="2762250"/>
            <a:ext cx="2957959"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Supply Chain</a:t>
            </a:r>
            <a:endParaRPr lang="en-US" sz="1500" dirty="0"/>
          </a:p>
        </p:txBody>
      </p:sp>
      <p:sp>
        <p:nvSpPr>
          <p:cNvPr id="18" name="Text 5"/>
          <p:cNvSpPr/>
          <p:nvPr/>
        </p:nvSpPr>
        <p:spPr>
          <a:xfrm>
            <a:off x="1193006" y="3028950"/>
            <a:ext cx="2957959"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Streamlining inventory tracking and logistics</a:t>
            </a:r>
            <a:endParaRPr lang="en-US" sz="1200" dirty="0"/>
          </a:p>
        </p:txBody>
      </p:sp>
      <p:sp>
        <p:nvSpPr>
          <p:cNvPr id="19" name="Text 6"/>
          <p:cNvSpPr/>
          <p:nvPr/>
        </p:nvSpPr>
        <p:spPr>
          <a:xfrm>
            <a:off x="4963120" y="2762250"/>
            <a:ext cx="3674566"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Access Control</a:t>
            </a:r>
            <a:endParaRPr lang="en-US" sz="1500" dirty="0"/>
          </a:p>
        </p:txBody>
      </p:sp>
      <p:sp>
        <p:nvSpPr>
          <p:cNvPr id="20" name="Text 7"/>
          <p:cNvSpPr/>
          <p:nvPr/>
        </p:nvSpPr>
        <p:spPr>
          <a:xfrm>
            <a:off x="4963120" y="3028950"/>
            <a:ext cx="3062139"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Facilitating secure building and system access</a:t>
            </a:r>
            <a:endParaRPr lang="en-US" sz="1200" dirty="0"/>
          </a:p>
        </p:txBody>
      </p:sp>
      <p:sp>
        <p:nvSpPr>
          <p:cNvPr id="21" name="Text 8"/>
          <p:cNvSpPr/>
          <p:nvPr/>
        </p:nvSpPr>
        <p:spPr>
          <a:xfrm>
            <a:off x="8837265" y="2762250"/>
            <a:ext cx="3568482"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Payment Systems</a:t>
            </a:r>
            <a:endParaRPr lang="en-US" sz="1500" dirty="0"/>
          </a:p>
        </p:txBody>
      </p:sp>
      <p:sp>
        <p:nvSpPr>
          <p:cNvPr id="22" name="Text 9"/>
          <p:cNvSpPr/>
          <p:nvPr/>
        </p:nvSpPr>
        <p:spPr>
          <a:xfrm>
            <a:off x="8837265" y="3028950"/>
            <a:ext cx="2973735"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Enabling secure and convenient transactions</a:t>
            </a:r>
            <a:endParaRPr lang="en-US" sz="1200" dirty="0"/>
          </a:p>
        </p:txBody>
      </p:sp>
      <p:sp>
        <p:nvSpPr>
          <p:cNvPr id="23" name="Text 10"/>
          <p:cNvSpPr/>
          <p:nvPr/>
        </p:nvSpPr>
        <p:spPr>
          <a:xfrm>
            <a:off x="381000" y="3810000"/>
            <a:ext cx="114300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Security Challenges</a:t>
            </a:r>
            <a:endParaRPr lang="en-US" sz="1800" dirty="0"/>
          </a:p>
        </p:txBody>
      </p:sp>
      <p:sp>
        <p:nvSpPr>
          <p:cNvPr id="24" name="Text 11"/>
          <p:cNvSpPr/>
          <p:nvPr/>
        </p:nvSpPr>
        <p:spPr>
          <a:xfrm>
            <a:off x="1104900" y="4457700"/>
            <a:ext cx="10477500"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Badge Cloning Vulnerability</a:t>
            </a:r>
            <a:endParaRPr lang="en-US" sz="1500" dirty="0"/>
          </a:p>
        </p:txBody>
      </p:sp>
      <p:sp>
        <p:nvSpPr>
          <p:cNvPr id="25" name="Text 12"/>
          <p:cNvSpPr/>
          <p:nvPr/>
        </p:nvSpPr>
        <p:spPr>
          <a:xfrm>
            <a:off x="1104900" y="4724400"/>
            <a:ext cx="10477500"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While offering convenience, RFID systems face significant security challenges. The widespread adoption introduces inherent vulnerabilities, particularly concerning badge cloning, where unauthorized duplicates can be created to bypass security measures.</a:t>
            </a:r>
            <a:endParaRPr lang="en-US" sz="1200" dirty="0"/>
          </a:p>
        </p:txBody>
      </p:sp>
      <p:sp>
        <p:nvSpPr>
          <p:cNvPr id="26" name="Text 13"/>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819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4457700" y="990600"/>
            <a:ext cx="3276600" cy="1714500"/>
          </a:xfrm>
          <a:prstGeom prst="rect">
            <a:avLst/>
          </a:prstGeom>
        </p:spPr>
      </p:pic>
      <p:pic>
        <p:nvPicPr>
          <p:cNvPr id="5" name="Image 3" descr="preencoded.png"/>
          <p:cNvPicPr>
            <a:picLocks noChangeAspect="1"/>
          </p:cNvPicPr>
          <p:nvPr/>
        </p:nvPicPr>
        <p:blipFill>
          <a:blip r:embed="rId6"/>
          <a:stretch>
            <a:fillRect/>
          </a:stretch>
        </p:blipFill>
        <p:spPr>
          <a:xfrm>
            <a:off x="4457700" y="990600"/>
            <a:ext cx="2414439" cy="266700"/>
          </a:xfrm>
          <a:prstGeom prst="rect">
            <a:avLst/>
          </a:prstGeom>
        </p:spPr>
      </p:pic>
      <p:pic>
        <p:nvPicPr>
          <p:cNvPr id="6" name="Image 4" descr="preencoded.png"/>
          <p:cNvPicPr>
            <a:picLocks noChangeAspect="1"/>
          </p:cNvPicPr>
          <p:nvPr/>
        </p:nvPicPr>
        <p:blipFill>
          <a:blip r:embed="rId7"/>
          <a:stretch>
            <a:fillRect/>
          </a:stretch>
        </p:blipFill>
        <p:spPr>
          <a:xfrm>
            <a:off x="304800" y="3009900"/>
            <a:ext cx="3708350" cy="2895600"/>
          </a:xfrm>
          <a:prstGeom prst="rect">
            <a:avLst/>
          </a:prstGeom>
        </p:spPr>
      </p:pic>
      <p:pic>
        <p:nvPicPr>
          <p:cNvPr id="7" name="Image 5" descr="preencoded.png"/>
          <p:cNvPicPr>
            <a:picLocks noChangeAspect="1"/>
          </p:cNvPicPr>
          <p:nvPr/>
        </p:nvPicPr>
        <p:blipFill>
          <a:blip r:embed="rId8"/>
          <a:stretch>
            <a:fillRect/>
          </a:stretch>
        </p:blipFill>
        <p:spPr>
          <a:xfrm>
            <a:off x="652463" y="3333750"/>
            <a:ext cx="257175" cy="304800"/>
          </a:xfrm>
          <a:prstGeom prst="rect">
            <a:avLst/>
          </a:prstGeom>
        </p:spPr>
      </p:pic>
      <p:pic>
        <p:nvPicPr>
          <p:cNvPr id="8" name="Image 6" descr="preencoded.png"/>
          <p:cNvPicPr>
            <a:picLocks noChangeAspect="1"/>
          </p:cNvPicPr>
          <p:nvPr/>
        </p:nvPicPr>
        <p:blipFill>
          <a:blip r:embed="rId9"/>
          <a:stretch>
            <a:fillRect/>
          </a:stretch>
        </p:blipFill>
        <p:spPr>
          <a:xfrm>
            <a:off x="647700" y="3914775"/>
            <a:ext cx="152400" cy="152400"/>
          </a:xfrm>
          <a:prstGeom prst="rect">
            <a:avLst/>
          </a:prstGeom>
        </p:spPr>
      </p:pic>
      <p:pic>
        <p:nvPicPr>
          <p:cNvPr id="9" name="Image 7" descr="preencoded.png"/>
          <p:cNvPicPr>
            <a:picLocks noChangeAspect="1"/>
          </p:cNvPicPr>
          <p:nvPr/>
        </p:nvPicPr>
        <p:blipFill>
          <a:blip r:embed="rId10"/>
          <a:stretch>
            <a:fillRect/>
          </a:stretch>
        </p:blipFill>
        <p:spPr>
          <a:xfrm>
            <a:off x="647700" y="4448175"/>
            <a:ext cx="133350" cy="152400"/>
          </a:xfrm>
          <a:prstGeom prst="rect">
            <a:avLst/>
          </a:prstGeom>
        </p:spPr>
      </p:pic>
      <p:pic>
        <p:nvPicPr>
          <p:cNvPr id="10" name="Image 8" descr="preencoded.png"/>
          <p:cNvPicPr>
            <a:picLocks noChangeAspect="1"/>
          </p:cNvPicPr>
          <p:nvPr/>
        </p:nvPicPr>
        <p:blipFill>
          <a:blip r:embed="rId11"/>
          <a:stretch>
            <a:fillRect/>
          </a:stretch>
        </p:blipFill>
        <p:spPr>
          <a:xfrm>
            <a:off x="647700" y="4981575"/>
            <a:ext cx="171450" cy="152400"/>
          </a:xfrm>
          <a:prstGeom prst="rect">
            <a:avLst/>
          </a:prstGeom>
        </p:spPr>
      </p:pic>
      <p:pic>
        <p:nvPicPr>
          <p:cNvPr id="11" name="Image 9" descr="preencoded.png"/>
          <p:cNvPicPr>
            <a:picLocks noChangeAspect="1"/>
          </p:cNvPicPr>
          <p:nvPr/>
        </p:nvPicPr>
        <p:blipFill>
          <a:blip r:embed="rId12"/>
          <a:stretch>
            <a:fillRect/>
          </a:stretch>
        </p:blipFill>
        <p:spPr>
          <a:xfrm>
            <a:off x="647700" y="5286375"/>
            <a:ext cx="171450" cy="152400"/>
          </a:xfrm>
          <a:prstGeom prst="rect">
            <a:avLst/>
          </a:prstGeom>
        </p:spPr>
      </p:pic>
      <p:pic>
        <p:nvPicPr>
          <p:cNvPr id="12" name="Image 10" descr="preencoded.png"/>
          <p:cNvPicPr>
            <a:picLocks noChangeAspect="1"/>
          </p:cNvPicPr>
          <p:nvPr/>
        </p:nvPicPr>
        <p:blipFill>
          <a:blip r:embed="rId13"/>
          <a:stretch>
            <a:fillRect/>
          </a:stretch>
        </p:blipFill>
        <p:spPr>
          <a:xfrm>
            <a:off x="4241750" y="3009900"/>
            <a:ext cx="3708350" cy="2895600"/>
          </a:xfrm>
          <a:prstGeom prst="rect">
            <a:avLst/>
          </a:prstGeom>
        </p:spPr>
      </p:pic>
      <p:pic>
        <p:nvPicPr>
          <p:cNvPr id="13" name="Image 11" descr="preencoded.png"/>
          <p:cNvPicPr>
            <a:picLocks noChangeAspect="1"/>
          </p:cNvPicPr>
          <p:nvPr/>
        </p:nvPicPr>
        <p:blipFill>
          <a:blip r:embed="rId14"/>
          <a:stretch>
            <a:fillRect/>
          </a:stretch>
        </p:blipFill>
        <p:spPr>
          <a:xfrm>
            <a:off x="4603700" y="3333750"/>
            <a:ext cx="228600" cy="304800"/>
          </a:xfrm>
          <a:prstGeom prst="rect">
            <a:avLst/>
          </a:prstGeom>
        </p:spPr>
      </p:pic>
      <p:pic>
        <p:nvPicPr>
          <p:cNvPr id="14" name="Image 12" descr="preencoded.png"/>
          <p:cNvPicPr>
            <a:picLocks noChangeAspect="1"/>
          </p:cNvPicPr>
          <p:nvPr/>
        </p:nvPicPr>
        <p:blipFill>
          <a:blip r:embed="rId15"/>
          <a:stretch>
            <a:fillRect/>
          </a:stretch>
        </p:blipFill>
        <p:spPr>
          <a:xfrm>
            <a:off x="4584650" y="3914775"/>
            <a:ext cx="171450" cy="152400"/>
          </a:xfrm>
          <a:prstGeom prst="rect">
            <a:avLst/>
          </a:prstGeom>
        </p:spPr>
      </p:pic>
      <p:pic>
        <p:nvPicPr>
          <p:cNvPr id="15" name="Image 13" descr="preencoded.png"/>
          <p:cNvPicPr>
            <a:picLocks noChangeAspect="1"/>
          </p:cNvPicPr>
          <p:nvPr/>
        </p:nvPicPr>
        <p:blipFill>
          <a:blip r:embed="rId16"/>
          <a:stretch>
            <a:fillRect/>
          </a:stretch>
        </p:blipFill>
        <p:spPr>
          <a:xfrm>
            <a:off x="4584650" y="4219575"/>
            <a:ext cx="152400" cy="152400"/>
          </a:xfrm>
          <a:prstGeom prst="rect">
            <a:avLst/>
          </a:prstGeom>
        </p:spPr>
      </p:pic>
      <p:pic>
        <p:nvPicPr>
          <p:cNvPr id="16" name="Image 14" descr="preencoded.png"/>
          <p:cNvPicPr>
            <a:picLocks noChangeAspect="1"/>
          </p:cNvPicPr>
          <p:nvPr/>
        </p:nvPicPr>
        <p:blipFill>
          <a:blip r:embed="rId17"/>
          <a:stretch>
            <a:fillRect/>
          </a:stretch>
        </p:blipFill>
        <p:spPr>
          <a:xfrm>
            <a:off x="4584650" y="4524375"/>
            <a:ext cx="152400" cy="152400"/>
          </a:xfrm>
          <a:prstGeom prst="rect">
            <a:avLst/>
          </a:prstGeom>
        </p:spPr>
      </p:pic>
      <p:pic>
        <p:nvPicPr>
          <p:cNvPr id="17" name="Image 15" descr="preencoded.png"/>
          <p:cNvPicPr>
            <a:picLocks noChangeAspect="1"/>
          </p:cNvPicPr>
          <p:nvPr/>
        </p:nvPicPr>
        <p:blipFill>
          <a:blip r:embed="rId18"/>
          <a:stretch>
            <a:fillRect/>
          </a:stretch>
        </p:blipFill>
        <p:spPr>
          <a:xfrm>
            <a:off x="4584650" y="4829175"/>
            <a:ext cx="190500" cy="152400"/>
          </a:xfrm>
          <a:prstGeom prst="rect">
            <a:avLst/>
          </a:prstGeom>
        </p:spPr>
      </p:pic>
      <p:pic>
        <p:nvPicPr>
          <p:cNvPr id="18" name="Image 16" descr="preencoded.png"/>
          <p:cNvPicPr>
            <a:picLocks noChangeAspect="1"/>
          </p:cNvPicPr>
          <p:nvPr/>
        </p:nvPicPr>
        <p:blipFill>
          <a:blip r:embed="rId19"/>
          <a:stretch>
            <a:fillRect/>
          </a:stretch>
        </p:blipFill>
        <p:spPr>
          <a:xfrm>
            <a:off x="8178701" y="3009900"/>
            <a:ext cx="3708350" cy="2895600"/>
          </a:xfrm>
          <a:prstGeom prst="rect">
            <a:avLst/>
          </a:prstGeom>
        </p:spPr>
      </p:pic>
      <p:pic>
        <p:nvPicPr>
          <p:cNvPr id="19" name="Image 17" descr="preencoded.png"/>
          <p:cNvPicPr>
            <a:picLocks noChangeAspect="1"/>
          </p:cNvPicPr>
          <p:nvPr/>
        </p:nvPicPr>
        <p:blipFill>
          <a:blip r:embed="rId20"/>
          <a:stretch>
            <a:fillRect/>
          </a:stretch>
        </p:blipFill>
        <p:spPr>
          <a:xfrm>
            <a:off x="8369201" y="3200400"/>
            <a:ext cx="571500" cy="571500"/>
          </a:xfrm>
          <a:prstGeom prst="rect">
            <a:avLst/>
          </a:prstGeom>
        </p:spPr>
      </p:pic>
      <p:pic>
        <p:nvPicPr>
          <p:cNvPr id="20" name="Image 18" descr="preencoded.png"/>
          <p:cNvPicPr>
            <a:picLocks noChangeAspect="1"/>
          </p:cNvPicPr>
          <p:nvPr/>
        </p:nvPicPr>
        <p:blipFill>
          <a:blip r:embed="rId21"/>
          <a:stretch>
            <a:fillRect/>
          </a:stretch>
        </p:blipFill>
        <p:spPr>
          <a:xfrm>
            <a:off x="8540651" y="3333750"/>
            <a:ext cx="228600" cy="304800"/>
          </a:xfrm>
          <a:prstGeom prst="rect">
            <a:avLst/>
          </a:prstGeom>
        </p:spPr>
      </p:pic>
      <p:pic>
        <p:nvPicPr>
          <p:cNvPr id="21" name="Image 19" descr="preencoded.png"/>
          <p:cNvPicPr>
            <a:picLocks noChangeAspect="1"/>
          </p:cNvPicPr>
          <p:nvPr/>
        </p:nvPicPr>
        <p:blipFill>
          <a:blip r:embed="rId22"/>
          <a:stretch>
            <a:fillRect/>
          </a:stretch>
        </p:blipFill>
        <p:spPr>
          <a:xfrm>
            <a:off x="8521601" y="3914775"/>
            <a:ext cx="152400" cy="152400"/>
          </a:xfrm>
          <a:prstGeom prst="rect">
            <a:avLst/>
          </a:prstGeom>
        </p:spPr>
      </p:pic>
      <p:pic>
        <p:nvPicPr>
          <p:cNvPr id="22" name="Image 20" descr="preencoded.png"/>
          <p:cNvPicPr>
            <a:picLocks noChangeAspect="1"/>
          </p:cNvPicPr>
          <p:nvPr/>
        </p:nvPicPr>
        <p:blipFill>
          <a:blip r:embed="rId23"/>
          <a:stretch>
            <a:fillRect/>
          </a:stretch>
        </p:blipFill>
        <p:spPr>
          <a:xfrm>
            <a:off x="8521601" y="4219575"/>
            <a:ext cx="190500" cy="152400"/>
          </a:xfrm>
          <a:prstGeom prst="rect">
            <a:avLst/>
          </a:prstGeom>
        </p:spPr>
      </p:pic>
      <p:pic>
        <p:nvPicPr>
          <p:cNvPr id="23" name="Image 21" descr="preencoded.png"/>
          <p:cNvPicPr>
            <a:picLocks noChangeAspect="1"/>
          </p:cNvPicPr>
          <p:nvPr/>
        </p:nvPicPr>
        <p:blipFill>
          <a:blip r:embed="rId24"/>
          <a:stretch>
            <a:fillRect/>
          </a:stretch>
        </p:blipFill>
        <p:spPr>
          <a:xfrm>
            <a:off x="8521601" y="4524375"/>
            <a:ext cx="190500" cy="152400"/>
          </a:xfrm>
          <a:prstGeom prst="rect">
            <a:avLst/>
          </a:prstGeom>
        </p:spPr>
      </p:pic>
      <p:pic>
        <p:nvPicPr>
          <p:cNvPr id="24" name="Image 22" descr="preencoded.png"/>
          <p:cNvPicPr>
            <a:picLocks noChangeAspect="1"/>
          </p:cNvPicPr>
          <p:nvPr/>
        </p:nvPicPr>
        <p:blipFill>
          <a:blip r:embed="rId25"/>
          <a:stretch>
            <a:fillRect/>
          </a:stretch>
        </p:blipFill>
        <p:spPr>
          <a:xfrm>
            <a:off x="8521601" y="4829175"/>
            <a:ext cx="152400" cy="152400"/>
          </a:xfrm>
          <a:prstGeom prst="rect">
            <a:avLst/>
          </a:prstGeom>
        </p:spPr>
      </p:pic>
      <p:pic>
        <p:nvPicPr>
          <p:cNvPr id="25" name="Image 23" descr="preencoded.png"/>
          <p:cNvPicPr>
            <a:picLocks noChangeAspect="1"/>
          </p:cNvPicPr>
          <p:nvPr/>
        </p:nvPicPr>
        <p:blipFill>
          <a:blip r:embed="rId26"/>
          <a:stretch>
            <a:fillRect/>
          </a:stretch>
        </p:blipFill>
        <p:spPr>
          <a:xfrm>
            <a:off x="304800" y="6134100"/>
            <a:ext cx="11582400" cy="762000"/>
          </a:xfrm>
          <a:prstGeom prst="rect">
            <a:avLst/>
          </a:prstGeom>
        </p:spPr>
      </p:pic>
      <p:pic>
        <p:nvPicPr>
          <p:cNvPr id="26" name="Image 24" descr="preencoded.png"/>
          <p:cNvPicPr>
            <a:picLocks noChangeAspect="1"/>
          </p:cNvPicPr>
          <p:nvPr/>
        </p:nvPicPr>
        <p:blipFill>
          <a:blip r:embed="rId27"/>
          <a:stretch>
            <a:fillRect/>
          </a:stretch>
        </p:blipFill>
        <p:spPr>
          <a:xfrm>
            <a:off x="0" y="7200900"/>
            <a:ext cx="12192000" cy="381000"/>
          </a:xfrm>
          <a:prstGeom prst="rect">
            <a:avLst/>
          </a:prstGeom>
        </p:spPr>
      </p:pic>
      <p:sp>
        <p:nvSpPr>
          <p:cNvPr id="27" name="Text 0"/>
          <p:cNvSpPr/>
          <p:nvPr/>
        </p:nvSpPr>
        <p:spPr>
          <a:xfrm>
            <a:off x="381000" y="152400"/>
            <a:ext cx="8050292"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Core Components of RFID Systems</a:t>
            </a:r>
            <a:endParaRPr lang="en-US" sz="2700" dirty="0"/>
          </a:p>
        </p:txBody>
      </p:sp>
      <p:sp>
        <p:nvSpPr>
          <p:cNvPr id="28" name="Text 1"/>
          <p:cNvSpPr/>
          <p:nvPr/>
        </p:nvSpPr>
        <p:spPr>
          <a:xfrm>
            <a:off x="4572000" y="990600"/>
            <a:ext cx="2897326" cy="2667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ui-sans-serif" pitchFamily="34" charset="0"/>
                <a:ea typeface="ui-sans-serif" pitchFamily="34" charset="-122"/>
                <a:cs typeface="ui-sans-serif" pitchFamily="34" charset="-120"/>
              </a:rPr>
              <a:t>RFID Tag interacting with Reader</a:t>
            </a:r>
            <a:endParaRPr lang="en-US" sz="1050" dirty="0"/>
          </a:p>
        </p:txBody>
      </p:sp>
      <p:sp>
        <p:nvSpPr>
          <p:cNvPr id="29" name="Text 2"/>
          <p:cNvSpPr/>
          <p:nvPr/>
        </p:nvSpPr>
        <p:spPr>
          <a:xfrm>
            <a:off x="1181100" y="3333750"/>
            <a:ext cx="2676406"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RFID Tag (Badge)</a:t>
            </a:r>
            <a:endParaRPr lang="en-US" sz="1800" dirty="0"/>
          </a:p>
        </p:txBody>
      </p:sp>
      <p:sp>
        <p:nvSpPr>
          <p:cNvPr id="30" name="Text 3"/>
          <p:cNvSpPr/>
          <p:nvPr/>
        </p:nvSpPr>
        <p:spPr>
          <a:xfrm>
            <a:off x="685800" y="3886200"/>
            <a:ext cx="3365450" cy="4572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Small microchip attached to an antenna</a:t>
            </a:r>
            <a:endParaRPr lang="en-US" sz="1200" dirty="0"/>
          </a:p>
        </p:txBody>
      </p:sp>
      <p:sp>
        <p:nvSpPr>
          <p:cNvPr id="31" name="Text 4"/>
          <p:cNvSpPr/>
          <p:nvPr/>
        </p:nvSpPr>
        <p:spPr>
          <a:xfrm>
            <a:off x="666750" y="4419600"/>
            <a:ext cx="3365450" cy="4572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Stores data, including unique identifier</a:t>
            </a:r>
            <a:endParaRPr lang="en-US" sz="1200" dirty="0"/>
          </a:p>
        </p:txBody>
      </p:sp>
      <p:sp>
        <p:nvSpPr>
          <p:cNvPr id="32" name="Text 5"/>
          <p:cNvSpPr/>
          <p:nvPr/>
        </p:nvSpPr>
        <p:spPr>
          <a:xfrm>
            <a:off x="704850" y="49530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Transmits data when activated</a:t>
            </a:r>
            <a:endParaRPr lang="en-US" sz="1200" dirty="0"/>
          </a:p>
        </p:txBody>
      </p:sp>
      <p:sp>
        <p:nvSpPr>
          <p:cNvPr id="33" name="Text 6"/>
          <p:cNvSpPr/>
          <p:nvPr/>
        </p:nvSpPr>
        <p:spPr>
          <a:xfrm>
            <a:off x="704850" y="5257800"/>
            <a:ext cx="3365450" cy="4572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Can be passive or active (self-powered)</a:t>
            </a:r>
            <a:endParaRPr lang="en-US" sz="1200" dirty="0"/>
          </a:p>
        </p:txBody>
      </p:sp>
      <p:sp>
        <p:nvSpPr>
          <p:cNvPr id="34" name="Text 7"/>
          <p:cNvSpPr/>
          <p:nvPr/>
        </p:nvSpPr>
        <p:spPr>
          <a:xfrm>
            <a:off x="5118050" y="3333750"/>
            <a:ext cx="192399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RFID Reader</a:t>
            </a:r>
            <a:endParaRPr lang="en-US" sz="1800" dirty="0"/>
          </a:p>
        </p:txBody>
      </p:sp>
      <p:sp>
        <p:nvSpPr>
          <p:cNvPr id="35" name="Text 8"/>
          <p:cNvSpPr/>
          <p:nvPr/>
        </p:nvSpPr>
        <p:spPr>
          <a:xfrm>
            <a:off x="4641800" y="38862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Emits radio waves to activate tags</a:t>
            </a:r>
            <a:endParaRPr lang="en-US" sz="1200" dirty="0"/>
          </a:p>
        </p:txBody>
      </p:sp>
      <p:sp>
        <p:nvSpPr>
          <p:cNvPr id="36" name="Text 9"/>
          <p:cNvSpPr/>
          <p:nvPr/>
        </p:nvSpPr>
        <p:spPr>
          <a:xfrm>
            <a:off x="4622750" y="41910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Reads data from tags</a:t>
            </a:r>
            <a:endParaRPr lang="en-US" sz="1200" dirty="0"/>
          </a:p>
        </p:txBody>
      </p:sp>
      <p:sp>
        <p:nvSpPr>
          <p:cNvPr id="37" name="Text 10"/>
          <p:cNvSpPr/>
          <p:nvPr/>
        </p:nvSpPr>
        <p:spPr>
          <a:xfrm>
            <a:off x="4622750" y="44958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Converts radio waves to digital data</a:t>
            </a:r>
            <a:endParaRPr lang="en-US" sz="1200" dirty="0"/>
          </a:p>
        </p:txBody>
      </p:sp>
      <p:sp>
        <p:nvSpPr>
          <p:cNvPr id="38" name="Text 11"/>
          <p:cNvSpPr/>
          <p:nvPr/>
        </p:nvSpPr>
        <p:spPr>
          <a:xfrm>
            <a:off x="4660850" y="48006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Sends data to host computer</a:t>
            </a:r>
            <a:endParaRPr lang="en-US" sz="1200" dirty="0"/>
          </a:p>
        </p:txBody>
      </p:sp>
      <p:sp>
        <p:nvSpPr>
          <p:cNvPr id="39" name="Text 12"/>
          <p:cNvSpPr/>
          <p:nvPr/>
        </p:nvSpPr>
        <p:spPr>
          <a:xfrm>
            <a:off x="9055001" y="3333750"/>
            <a:ext cx="2670334"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Back-End System</a:t>
            </a:r>
            <a:endParaRPr lang="en-US" sz="1800" dirty="0"/>
          </a:p>
        </p:txBody>
      </p:sp>
      <p:sp>
        <p:nvSpPr>
          <p:cNvPr id="40" name="Text 13"/>
          <p:cNvSpPr/>
          <p:nvPr/>
        </p:nvSpPr>
        <p:spPr>
          <a:xfrm>
            <a:off x="8559701" y="3886200"/>
            <a:ext cx="4038540" cy="2667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Server and database infrastructure</a:t>
            </a:r>
            <a:endParaRPr lang="en-US" sz="1200" dirty="0"/>
          </a:p>
        </p:txBody>
      </p:sp>
      <p:sp>
        <p:nvSpPr>
          <p:cNvPr id="41" name="Text 14"/>
          <p:cNvSpPr/>
          <p:nvPr/>
        </p:nvSpPr>
        <p:spPr>
          <a:xfrm>
            <a:off x="8597801" y="41910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Application software for processing</a:t>
            </a:r>
            <a:endParaRPr lang="en-US" sz="1200" dirty="0"/>
          </a:p>
        </p:txBody>
      </p:sp>
      <p:sp>
        <p:nvSpPr>
          <p:cNvPr id="42" name="Text 15"/>
          <p:cNvSpPr/>
          <p:nvPr/>
        </p:nvSpPr>
        <p:spPr>
          <a:xfrm>
            <a:off x="8597801" y="4495800"/>
            <a:ext cx="403854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Receives and processes tag data</a:t>
            </a:r>
            <a:endParaRPr lang="en-US" sz="1200" dirty="0"/>
          </a:p>
        </p:txBody>
      </p:sp>
      <p:sp>
        <p:nvSpPr>
          <p:cNvPr id="43" name="Text 16"/>
          <p:cNvSpPr/>
          <p:nvPr/>
        </p:nvSpPr>
        <p:spPr>
          <a:xfrm>
            <a:off x="8559701" y="4800600"/>
            <a:ext cx="3365450" cy="4572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Performs actions (access, tracking, payment)</a:t>
            </a:r>
            <a:endParaRPr lang="en-US" sz="1200" dirty="0"/>
          </a:p>
        </p:txBody>
      </p:sp>
      <p:sp>
        <p:nvSpPr>
          <p:cNvPr id="44" name="Text 17"/>
          <p:cNvSpPr/>
          <p:nvPr/>
        </p:nvSpPr>
        <p:spPr>
          <a:xfrm>
            <a:off x="457200" y="6286500"/>
            <a:ext cx="11277600" cy="457200"/>
          </a:xfrm>
          <a:prstGeom prst="rect">
            <a:avLst/>
          </a:prstGeom>
          <a:noFill/>
          <a:ln/>
        </p:spPr>
        <p:txBody>
          <a:bodyPr wrap="square" lIns="0" tIns="0" rIns="0" bIns="0" rtlCol="0" anchor="t"/>
          <a:lstStyle/>
          <a:p>
            <a:pPr marL="0" indent="0">
              <a:lnSpc>
                <a:spcPts val="1800"/>
              </a:lnSpc>
              <a:buNone/>
            </a:pPr>
            <a:r>
              <a:rPr lang="en-US" sz="1200" b="1" dirty="0">
                <a:solidFill>
                  <a:srgbClr val="5D4157"/>
                </a:solidFill>
                <a:latin typeface="ui-sans-serif" pitchFamily="34" charset="0"/>
                <a:ea typeface="ui-sans-serif" pitchFamily="34" charset="-122"/>
                <a:cs typeface="ui-sans-serif" pitchFamily="34" charset="-120"/>
              </a:rPr>
              <a:t>Working together:</a:t>
            </a:r>
            <a:r>
              <a:rPr lang="en-US" sz="1200" dirty="0">
                <a:solidFill>
                  <a:srgbClr val="374151"/>
                </a:solidFill>
                <a:latin typeface="ui-sans-serif" pitchFamily="34" charset="0"/>
                <a:ea typeface="ui-sans-serif" pitchFamily="34" charset="-122"/>
                <a:cs typeface="ui-sans-serif" pitchFamily="34" charset="-120"/>
              </a:rPr>
              <a:t> These three components form an integrated system that enables wireless identification and data exchange. When a tag enters the reader's field, it responds with its stored data, which the reader converts and sends to the back-end system for processing and action.</a:t>
            </a:r>
            <a:endParaRPr lang="en-US" sz="1200" dirty="0"/>
          </a:p>
        </p:txBody>
      </p:sp>
      <p:sp>
        <p:nvSpPr>
          <p:cNvPr id="45" name="Text 18"/>
          <p:cNvSpPr/>
          <p:nvPr/>
        </p:nvSpPr>
        <p:spPr>
          <a:xfrm>
            <a:off x="381000" y="72771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752600"/>
            <a:ext cx="5638800" cy="4419600"/>
          </a:xfrm>
          <a:prstGeom prst="rect">
            <a:avLst/>
          </a:prstGeom>
        </p:spPr>
      </p:pic>
      <p:pic>
        <p:nvPicPr>
          <p:cNvPr id="5" name="Image 3" descr="preencoded.png"/>
          <p:cNvPicPr>
            <a:picLocks noChangeAspect="1"/>
          </p:cNvPicPr>
          <p:nvPr/>
        </p:nvPicPr>
        <p:blipFill>
          <a:blip r:embed="rId6"/>
          <a:stretch>
            <a:fillRect/>
          </a:stretch>
        </p:blipFill>
        <p:spPr>
          <a:xfrm>
            <a:off x="304800" y="1752600"/>
            <a:ext cx="5638800" cy="533400"/>
          </a:xfrm>
          <a:prstGeom prst="rect">
            <a:avLst/>
          </a:prstGeom>
        </p:spPr>
      </p:pic>
      <p:pic>
        <p:nvPicPr>
          <p:cNvPr id="6" name="Image 4" descr="preencoded.png"/>
          <p:cNvPicPr>
            <a:picLocks noChangeAspect="1"/>
          </p:cNvPicPr>
          <p:nvPr/>
        </p:nvPicPr>
        <p:blipFill>
          <a:blip r:embed="rId7"/>
          <a:stretch>
            <a:fillRect/>
          </a:stretch>
        </p:blipFill>
        <p:spPr>
          <a:xfrm>
            <a:off x="457200" y="1866900"/>
            <a:ext cx="285750" cy="304800"/>
          </a:xfrm>
          <a:prstGeom prst="rect">
            <a:avLst/>
          </a:prstGeom>
        </p:spPr>
      </p:pic>
      <p:pic>
        <p:nvPicPr>
          <p:cNvPr id="7" name="Image 5" descr="preencoded.png"/>
          <p:cNvPicPr>
            <a:picLocks noChangeAspect="1"/>
          </p:cNvPicPr>
          <p:nvPr/>
        </p:nvPicPr>
        <p:blipFill>
          <a:blip r:embed="rId8"/>
          <a:stretch>
            <a:fillRect/>
          </a:stretch>
        </p:blipFill>
        <p:spPr>
          <a:xfrm>
            <a:off x="495300" y="3276600"/>
            <a:ext cx="190500" cy="152400"/>
          </a:xfrm>
          <a:prstGeom prst="rect">
            <a:avLst/>
          </a:prstGeom>
        </p:spPr>
      </p:pic>
      <p:pic>
        <p:nvPicPr>
          <p:cNvPr id="8" name="Image 6" descr="preencoded.png"/>
          <p:cNvPicPr>
            <a:picLocks noChangeAspect="1"/>
          </p:cNvPicPr>
          <p:nvPr/>
        </p:nvPicPr>
        <p:blipFill>
          <a:blip r:embed="rId9"/>
          <a:stretch>
            <a:fillRect/>
          </a:stretch>
        </p:blipFill>
        <p:spPr>
          <a:xfrm>
            <a:off x="495300" y="35814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495300" y="388620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495300" y="4629150"/>
            <a:ext cx="257175" cy="304800"/>
          </a:xfrm>
          <a:prstGeom prst="rect">
            <a:avLst/>
          </a:prstGeom>
        </p:spPr>
      </p:pic>
      <p:pic>
        <p:nvPicPr>
          <p:cNvPr id="11" name="Image 9" descr="preencoded.png"/>
          <p:cNvPicPr>
            <a:picLocks noChangeAspect="1"/>
          </p:cNvPicPr>
          <p:nvPr/>
        </p:nvPicPr>
        <p:blipFill>
          <a:blip r:embed="rId12"/>
          <a:stretch>
            <a:fillRect/>
          </a:stretch>
        </p:blipFill>
        <p:spPr>
          <a:xfrm>
            <a:off x="415826" y="6229350"/>
            <a:ext cx="5257800" cy="266700"/>
          </a:xfrm>
          <a:prstGeom prst="rect">
            <a:avLst/>
          </a:prstGeom>
        </p:spPr>
      </p:pic>
      <p:pic>
        <p:nvPicPr>
          <p:cNvPr id="12" name="Image 10" descr="preencoded.png"/>
          <p:cNvPicPr>
            <a:picLocks noChangeAspect="1"/>
          </p:cNvPicPr>
          <p:nvPr/>
        </p:nvPicPr>
        <p:blipFill>
          <a:blip r:embed="rId5"/>
          <a:stretch>
            <a:fillRect/>
          </a:stretch>
        </p:blipFill>
        <p:spPr>
          <a:xfrm>
            <a:off x="6248400" y="1752600"/>
            <a:ext cx="5638800" cy="4419600"/>
          </a:xfrm>
          <a:prstGeom prst="rect">
            <a:avLst/>
          </a:prstGeom>
        </p:spPr>
      </p:pic>
      <p:pic>
        <p:nvPicPr>
          <p:cNvPr id="13" name="Image 11" descr="preencoded.png"/>
          <p:cNvPicPr>
            <a:picLocks noChangeAspect="1"/>
          </p:cNvPicPr>
          <p:nvPr/>
        </p:nvPicPr>
        <p:blipFill>
          <a:blip r:embed="rId7"/>
          <a:stretch>
            <a:fillRect/>
          </a:stretch>
        </p:blipFill>
        <p:spPr>
          <a:xfrm>
            <a:off x="6400800" y="1866900"/>
            <a:ext cx="285750" cy="304800"/>
          </a:xfrm>
          <a:prstGeom prst="rect">
            <a:avLst/>
          </a:prstGeom>
        </p:spPr>
      </p:pic>
      <p:pic>
        <p:nvPicPr>
          <p:cNvPr id="14" name="Image 12" descr="preencoded.png"/>
          <p:cNvPicPr>
            <a:picLocks noChangeAspect="1"/>
          </p:cNvPicPr>
          <p:nvPr/>
        </p:nvPicPr>
        <p:blipFill>
          <a:blip r:embed="rId8"/>
          <a:stretch>
            <a:fillRect/>
          </a:stretch>
        </p:blipFill>
        <p:spPr>
          <a:xfrm>
            <a:off x="6438900" y="3276600"/>
            <a:ext cx="190500" cy="152400"/>
          </a:xfrm>
          <a:prstGeom prst="rect">
            <a:avLst/>
          </a:prstGeom>
        </p:spPr>
      </p:pic>
      <p:pic>
        <p:nvPicPr>
          <p:cNvPr id="15" name="Image 13" descr="preencoded.png"/>
          <p:cNvPicPr>
            <a:picLocks noChangeAspect="1"/>
          </p:cNvPicPr>
          <p:nvPr/>
        </p:nvPicPr>
        <p:blipFill>
          <a:blip r:embed="rId9"/>
          <a:stretch>
            <a:fillRect/>
          </a:stretch>
        </p:blipFill>
        <p:spPr>
          <a:xfrm>
            <a:off x="6438900" y="3581400"/>
            <a:ext cx="171450" cy="152400"/>
          </a:xfrm>
          <a:prstGeom prst="rect">
            <a:avLst/>
          </a:prstGeom>
        </p:spPr>
      </p:pic>
      <p:pic>
        <p:nvPicPr>
          <p:cNvPr id="16" name="Image 14" descr="preencoded.png"/>
          <p:cNvPicPr>
            <a:picLocks noChangeAspect="1"/>
          </p:cNvPicPr>
          <p:nvPr/>
        </p:nvPicPr>
        <p:blipFill>
          <a:blip r:embed="rId13"/>
          <a:stretch>
            <a:fillRect/>
          </a:stretch>
        </p:blipFill>
        <p:spPr>
          <a:xfrm>
            <a:off x="6438900" y="3886200"/>
            <a:ext cx="133350" cy="152400"/>
          </a:xfrm>
          <a:prstGeom prst="rect">
            <a:avLst/>
          </a:prstGeom>
        </p:spPr>
      </p:pic>
      <p:pic>
        <p:nvPicPr>
          <p:cNvPr id="17" name="Image 15" descr="preencoded.png"/>
          <p:cNvPicPr>
            <a:picLocks noChangeAspect="1"/>
          </p:cNvPicPr>
          <p:nvPr/>
        </p:nvPicPr>
        <p:blipFill>
          <a:blip r:embed="rId14"/>
          <a:stretch>
            <a:fillRect/>
          </a:stretch>
        </p:blipFill>
        <p:spPr>
          <a:xfrm>
            <a:off x="6438900" y="4629150"/>
            <a:ext cx="257175" cy="304800"/>
          </a:xfrm>
          <a:prstGeom prst="rect">
            <a:avLst/>
          </a:prstGeom>
        </p:spPr>
      </p:pic>
      <p:pic>
        <p:nvPicPr>
          <p:cNvPr id="18" name="Image 16" descr="preencoded.png"/>
          <p:cNvPicPr>
            <a:picLocks noChangeAspect="1"/>
          </p:cNvPicPr>
          <p:nvPr/>
        </p:nvPicPr>
        <p:blipFill>
          <a:blip r:embed="rId12"/>
          <a:stretch>
            <a:fillRect/>
          </a:stretch>
        </p:blipFill>
        <p:spPr>
          <a:xfrm>
            <a:off x="6438900" y="6248400"/>
            <a:ext cx="5257800" cy="266700"/>
          </a:xfrm>
          <a:prstGeom prst="rect">
            <a:avLst/>
          </a:prstGeom>
        </p:spPr>
      </p:pic>
      <p:pic>
        <p:nvPicPr>
          <p:cNvPr id="19" name="Image 17" descr="preencoded.png"/>
          <p:cNvPicPr>
            <a:picLocks noChangeAspect="1"/>
          </p:cNvPicPr>
          <p:nvPr/>
        </p:nvPicPr>
        <p:blipFill>
          <a:blip r:embed="rId15"/>
          <a:stretch>
            <a:fillRect/>
          </a:stretch>
        </p:blipFill>
        <p:spPr>
          <a:xfrm>
            <a:off x="0" y="6477000"/>
            <a:ext cx="12192000" cy="381000"/>
          </a:xfrm>
          <a:prstGeom prst="rect">
            <a:avLst/>
          </a:prstGeom>
        </p:spPr>
      </p:pic>
      <p:sp>
        <p:nvSpPr>
          <p:cNvPr id="20" name="Text 0"/>
          <p:cNvSpPr/>
          <p:nvPr/>
        </p:nvSpPr>
        <p:spPr>
          <a:xfrm>
            <a:off x="381000" y="152400"/>
            <a:ext cx="6513671"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RFID Operating Frequencies</a:t>
            </a:r>
            <a:endParaRPr lang="en-US" sz="2700" dirty="0"/>
          </a:p>
        </p:txBody>
      </p:sp>
      <p:sp>
        <p:nvSpPr>
          <p:cNvPr id="21" name="Text 1"/>
          <p:cNvSpPr/>
          <p:nvPr/>
        </p:nvSpPr>
        <p:spPr>
          <a:xfrm>
            <a:off x="304800" y="990600"/>
            <a:ext cx="11582400" cy="5334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RFID systems operate across various frequency bands, each with distinct characteristics influencing their application in access control systems.</a:t>
            </a:r>
            <a:endParaRPr lang="en-US" sz="1350" dirty="0"/>
          </a:p>
        </p:txBody>
      </p:sp>
      <p:sp>
        <p:nvSpPr>
          <p:cNvPr id="22" name="Text 2"/>
          <p:cNvSpPr/>
          <p:nvPr/>
        </p:nvSpPr>
        <p:spPr>
          <a:xfrm>
            <a:off x="857250" y="1866900"/>
            <a:ext cx="3026271"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Low Frequency (LF)</a:t>
            </a:r>
            <a:endParaRPr lang="en-US" sz="1800" dirty="0"/>
          </a:p>
        </p:txBody>
      </p:sp>
      <p:sp>
        <p:nvSpPr>
          <p:cNvPr id="23" name="Text 3"/>
          <p:cNvSpPr/>
          <p:nvPr/>
        </p:nvSpPr>
        <p:spPr>
          <a:xfrm>
            <a:off x="495300" y="2495550"/>
            <a:ext cx="1452146" cy="2286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125-134 kHz</a:t>
            </a:r>
            <a:endParaRPr lang="en-US" sz="1500" dirty="0"/>
          </a:p>
        </p:txBody>
      </p:sp>
      <p:sp>
        <p:nvSpPr>
          <p:cNvPr id="24" name="Text 4"/>
          <p:cNvSpPr/>
          <p:nvPr/>
        </p:nvSpPr>
        <p:spPr>
          <a:xfrm>
            <a:off x="495300" y="2895600"/>
            <a:ext cx="5257800" cy="266700"/>
          </a:xfrm>
          <a:prstGeom prst="rect">
            <a:avLst/>
          </a:prstGeom>
          <a:noFill/>
          <a:ln/>
        </p:spPr>
        <p:txBody>
          <a:bodyPr wrap="square" lIns="0" tIns="0" rIns="0" bIns="0" rtlCol="0" anchor="t"/>
          <a:lstStyle/>
          <a:p>
            <a:pPr marL="0" indent="0">
              <a:lnSpc>
                <a:spcPts val="2100"/>
              </a:lnSpc>
              <a:buNone/>
            </a:pPr>
            <a:r>
              <a:rPr lang="en-US" sz="1350" dirty="0">
                <a:solidFill>
                  <a:srgbClr val="5D4157"/>
                </a:solidFill>
                <a:latin typeface="ui-sans-serif" pitchFamily="34" charset="0"/>
                <a:ea typeface="ui-sans-serif" pitchFamily="34" charset="-122"/>
                <a:cs typeface="ui-sans-serif" pitchFamily="34" charset="-120"/>
              </a:rPr>
              <a:t>Characteristics:</a:t>
            </a:r>
            <a:endParaRPr lang="en-US" sz="1350" dirty="0"/>
          </a:p>
        </p:txBody>
      </p:sp>
      <p:sp>
        <p:nvSpPr>
          <p:cNvPr id="25" name="Text 5"/>
          <p:cNvSpPr/>
          <p:nvPr/>
        </p:nvSpPr>
        <p:spPr>
          <a:xfrm>
            <a:off x="762000" y="3238500"/>
            <a:ext cx="3232904"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Short read range (few centimeters)</a:t>
            </a:r>
            <a:endParaRPr lang="en-US" sz="1200" dirty="0"/>
          </a:p>
        </p:txBody>
      </p:sp>
      <p:sp>
        <p:nvSpPr>
          <p:cNvPr id="26" name="Text 6"/>
          <p:cNvSpPr/>
          <p:nvPr/>
        </p:nvSpPr>
        <p:spPr>
          <a:xfrm>
            <a:off x="742950" y="3543300"/>
            <a:ext cx="2391370"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Slower data transfer rates</a:t>
            </a:r>
            <a:endParaRPr lang="en-US" sz="1200" dirty="0"/>
          </a:p>
        </p:txBody>
      </p:sp>
      <p:sp>
        <p:nvSpPr>
          <p:cNvPr id="27" name="Text 7"/>
          <p:cNvSpPr/>
          <p:nvPr/>
        </p:nvSpPr>
        <p:spPr>
          <a:xfrm>
            <a:off x="723900" y="3848100"/>
            <a:ext cx="4974550"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Less susceptible to interference from liquids or metals</a:t>
            </a:r>
            <a:endParaRPr lang="en-US" sz="1200" dirty="0"/>
          </a:p>
        </p:txBody>
      </p:sp>
      <p:sp>
        <p:nvSpPr>
          <p:cNvPr id="28" name="Text 8"/>
          <p:cNvSpPr/>
          <p:nvPr/>
        </p:nvSpPr>
        <p:spPr>
          <a:xfrm>
            <a:off x="495300" y="4229100"/>
            <a:ext cx="5257800" cy="266700"/>
          </a:xfrm>
          <a:prstGeom prst="rect">
            <a:avLst/>
          </a:prstGeom>
          <a:noFill/>
          <a:ln/>
        </p:spPr>
        <p:txBody>
          <a:bodyPr wrap="square" lIns="0" tIns="0" rIns="0" bIns="0" rtlCol="0" anchor="t"/>
          <a:lstStyle/>
          <a:p>
            <a:pPr marL="0" indent="0">
              <a:lnSpc>
                <a:spcPts val="2100"/>
              </a:lnSpc>
              <a:buNone/>
            </a:pPr>
            <a:r>
              <a:rPr lang="en-US" sz="1350" dirty="0">
                <a:solidFill>
                  <a:srgbClr val="5D4157"/>
                </a:solidFill>
                <a:latin typeface="ui-sans-serif" pitchFamily="34" charset="0"/>
                <a:ea typeface="ui-sans-serif" pitchFamily="34" charset="-122"/>
                <a:cs typeface="ui-sans-serif" pitchFamily="34" charset="-120"/>
              </a:rPr>
              <a:t>Applications:</a:t>
            </a:r>
            <a:endParaRPr lang="en-US" sz="1350" dirty="0"/>
          </a:p>
        </p:txBody>
      </p:sp>
      <p:sp>
        <p:nvSpPr>
          <p:cNvPr id="29" name="Text 9"/>
          <p:cNvSpPr/>
          <p:nvPr/>
        </p:nvSpPr>
        <p:spPr>
          <a:xfrm>
            <a:off x="866775" y="4572000"/>
            <a:ext cx="2541032" cy="228600"/>
          </a:xfrm>
          <a:prstGeom prst="rect">
            <a:avLst/>
          </a:prstGeom>
          <a:noFill/>
          <a:ln/>
        </p:spPr>
        <p:txBody>
          <a:bodyPr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Basic access control</a:t>
            </a:r>
            <a:endParaRPr lang="en-US" sz="1200" dirty="0"/>
          </a:p>
        </p:txBody>
      </p:sp>
      <p:sp>
        <p:nvSpPr>
          <p:cNvPr id="30" name="Text 10"/>
          <p:cNvSpPr/>
          <p:nvPr/>
        </p:nvSpPr>
        <p:spPr>
          <a:xfrm>
            <a:off x="866775" y="4800600"/>
            <a:ext cx="2541032" cy="190500"/>
          </a:xfrm>
          <a:prstGeom prst="rect">
            <a:avLst/>
          </a:prstGeom>
          <a:noFill/>
          <a:ln/>
        </p:spPr>
        <p:txBody>
          <a:bodyPr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Simple building access systems</a:t>
            </a:r>
            <a:endParaRPr lang="en-US" sz="1050" dirty="0"/>
          </a:p>
        </p:txBody>
      </p:sp>
      <p:sp>
        <p:nvSpPr>
          <p:cNvPr id="31" name="Text 11"/>
          <p:cNvSpPr/>
          <p:nvPr/>
        </p:nvSpPr>
        <p:spPr>
          <a:xfrm>
            <a:off x="505420" y="6229350"/>
            <a:ext cx="5257800" cy="266700"/>
          </a:xfrm>
          <a:prstGeom prst="rect">
            <a:avLst/>
          </a:prstGeom>
          <a:noFill/>
          <a:ln/>
        </p:spPr>
        <p:txBody>
          <a:bodyPr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Common cards: EM4100</a:t>
            </a:r>
            <a:endParaRPr lang="en-US" sz="1050" dirty="0"/>
          </a:p>
        </p:txBody>
      </p:sp>
      <p:sp>
        <p:nvSpPr>
          <p:cNvPr id="32" name="Text 12"/>
          <p:cNvSpPr/>
          <p:nvPr/>
        </p:nvSpPr>
        <p:spPr>
          <a:xfrm>
            <a:off x="6800850" y="1866900"/>
            <a:ext cx="3179683" cy="304800"/>
          </a:xfrm>
          <a:prstGeom prst="rect">
            <a:avLst/>
          </a:prstGeom>
          <a:noFill/>
          <a:ln/>
        </p:spPr>
        <p:txBody>
          <a:bodyPr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High Frequency (HF)</a:t>
            </a:r>
            <a:endParaRPr lang="en-US" sz="1800" dirty="0"/>
          </a:p>
        </p:txBody>
      </p:sp>
      <p:sp>
        <p:nvSpPr>
          <p:cNvPr id="33" name="Text 13"/>
          <p:cNvSpPr/>
          <p:nvPr/>
        </p:nvSpPr>
        <p:spPr>
          <a:xfrm>
            <a:off x="6438900" y="2495550"/>
            <a:ext cx="1216223" cy="2286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13.56 MHz</a:t>
            </a:r>
            <a:endParaRPr lang="en-US" sz="1500" dirty="0"/>
          </a:p>
        </p:txBody>
      </p:sp>
      <p:sp>
        <p:nvSpPr>
          <p:cNvPr id="34" name="Text 14"/>
          <p:cNvSpPr/>
          <p:nvPr/>
        </p:nvSpPr>
        <p:spPr>
          <a:xfrm>
            <a:off x="6438900" y="2895600"/>
            <a:ext cx="5257800" cy="266700"/>
          </a:xfrm>
          <a:prstGeom prst="rect">
            <a:avLst/>
          </a:prstGeom>
          <a:noFill/>
          <a:ln/>
        </p:spPr>
        <p:txBody>
          <a:bodyPr wrap="square" lIns="0" tIns="0" rIns="0" bIns="0" rtlCol="0" anchor="t"/>
          <a:lstStyle/>
          <a:p>
            <a:pPr marL="0" indent="0">
              <a:lnSpc>
                <a:spcPts val="2100"/>
              </a:lnSpc>
              <a:buNone/>
            </a:pPr>
            <a:r>
              <a:rPr lang="en-US" sz="1350" dirty="0">
                <a:solidFill>
                  <a:srgbClr val="5D4157"/>
                </a:solidFill>
                <a:latin typeface="ui-sans-serif" pitchFamily="34" charset="0"/>
                <a:ea typeface="ui-sans-serif" pitchFamily="34" charset="-122"/>
                <a:cs typeface="ui-sans-serif" pitchFamily="34" charset="-120"/>
              </a:rPr>
              <a:t>Characteristics:</a:t>
            </a:r>
            <a:endParaRPr lang="en-US" sz="1350" dirty="0"/>
          </a:p>
        </p:txBody>
      </p:sp>
      <p:sp>
        <p:nvSpPr>
          <p:cNvPr id="35" name="Text 15"/>
          <p:cNvSpPr/>
          <p:nvPr/>
        </p:nvSpPr>
        <p:spPr>
          <a:xfrm>
            <a:off x="6705600" y="3238500"/>
            <a:ext cx="3382566"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Moderate read range (up to a meter)</a:t>
            </a:r>
            <a:endParaRPr lang="en-US" sz="1200" dirty="0"/>
          </a:p>
        </p:txBody>
      </p:sp>
      <p:sp>
        <p:nvSpPr>
          <p:cNvPr id="36" name="Text 16"/>
          <p:cNvSpPr/>
          <p:nvPr/>
        </p:nvSpPr>
        <p:spPr>
          <a:xfrm>
            <a:off x="6686550" y="3543300"/>
            <a:ext cx="2511564"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Faster data transfer speeds</a:t>
            </a:r>
            <a:endParaRPr lang="en-US" sz="1200" dirty="0"/>
          </a:p>
        </p:txBody>
      </p:sp>
      <p:sp>
        <p:nvSpPr>
          <p:cNvPr id="37" name="Text 17"/>
          <p:cNvSpPr/>
          <p:nvPr/>
        </p:nvSpPr>
        <p:spPr>
          <a:xfrm>
            <a:off x="6648450" y="3848100"/>
            <a:ext cx="2506563"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More data storage capacity</a:t>
            </a:r>
            <a:endParaRPr lang="en-US" sz="1200" dirty="0"/>
          </a:p>
        </p:txBody>
      </p:sp>
      <p:sp>
        <p:nvSpPr>
          <p:cNvPr id="38" name="Text 18"/>
          <p:cNvSpPr/>
          <p:nvPr/>
        </p:nvSpPr>
        <p:spPr>
          <a:xfrm>
            <a:off x="6438900" y="4229100"/>
            <a:ext cx="5257800" cy="266700"/>
          </a:xfrm>
          <a:prstGeom prst="rect">
            <a:avLst/>
          </a:prstGeom>
          <a:noFill/>
          <a:ln/>
        </p:spPr>
        <p:txBody>
          <a:bodyPr wrap="square" lIns="0" tIns="0" rIns="0" bIns="0" rtlCol="0" anchor="t"/>
          <a:lstStyle/>
          <a:p>
            <a:pPr marL="0" indent="0">
              <a:lnSpc>
                <a:spcPts val="2100"/>
              </a:lnSpc>
              <a:buNone/>
            </a:pPr>
            <a:r>
              <a:rPr lang="en-US" sz="1350" dirty="0">
                <a:solidFill>
                  <a:srgbClr val="5D4157"/>
                </a:solidFill>
                <a:latin typeface="ui-sans-serif" pitchFamily="34" charset="0"/>
                <a:ea typeface="ui-sans-serif" pitchFamily="34" charset="-122"/>
                <a:cs typeface="ui-sans-serif" pitchFamily="34" charset="-120"/>
              </a:rPr>
              <a:t>Applications:</a:t>
            </a:r>
            <a:endParaRPr lang="en-US" sz="1350" dirty="0"/>
          </a:p>
        </p:txBody>
      </p:sp>
      <p:sp>
        <p:nvSpPr>
          <p:cNvPr id="39" name="Text 19"/>
          <p:cNvSpPr/>
          <p:nvPr/>
        </p:nvSpPr>
        <p:spPr>
          <a:xfrm>
            <a:off x="6810375" y="4572000"/>
            <a:ext cx="3271123" cy="228600"/>
          </a:xfrm>
          <a:prstGeom prst="rect">
            <a:avLst/>
          </a:prstGeom>
          <a:noFill/>
          <a:ln/>
        </p:spPr>
        <p:txBody>
          <a:bodyPr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Enhanced security access</a:t>
            </a:r>
            <a:endParaRPr lang="en-US" sz="1200" dirty="0"/>
          </a:p>
        </p:txBody>
      </p:sp>
      <p:sp>
        <p:nvSpPr>
          <p:cNvPr id="40" name="Text 20"/>
          <p:cNvSpPr/>
          <p:nvPr/>
        </p:nvSpPr>
        <p:spPr>
          <a:xfrm>
            <a:off x="6810375" y="4800600"/>
            <a:ext cx="3271123" cy="190500"/>
          </a:xfrm>
          <a:prstGeom prst="rect">
            <a:avLst/>
          </a:prstGeom>
          <a:noFill/>
          <a:ln/>
        </p:spPr>
        <p:txBody>
          <a:bodyPr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Requires more data storage and security</a:t>
            </a:r>
            <a:endParaRPr lang="en-US" sz="1050" dirty="0"/>
          </a:p>
        </p:txBody>
      </p:sp>
      <p:sp>
        <p:nvSpPr>
          <p:cNvPr id="41" name="Text 21"/>
          <p:cNvSpPr/>
          <p:nvPr/>
        </p:nvSpPr>
        <p:spPr>
          <a:xfrm>
            <a:off x="6438900" y="6324600"/>
            <a:ext cx="6309360" cy="190500"/>
          </a:xfrm>
          <a:prstGeom prst="rect">
            <a:avLst/>
          </a:prstGeom>
          <a:noFill/>
          <a:ln/>
        </p:spPr>
        <p:txBody>
          <a:bodyPr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Common cards: Mifare Classic, DESFire EV1/EV2</a:t>
            </a:r>
            <a:endParaRPr lang="en-US" sz="1050" dirty="0"/>
          </a:p>
        </p:txBody>
      </p:sp>
      <p:sp>
        <p:nvSpPr>
          <p:cNvPr id="42" name="Text 22"/>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29525"/>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110490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552700"/>
            <a:ext cx="228600" cy="228600"/>
          </a:xfrm>
          <a:prstGeom prst="rect">
            <a:avLst/>
          </a:prstGeom>
        </p:spPr>
      </p:pic>
      <p:pic>
        <p:nvPicPr>
          <p:cNvPr id="6" name="Image 4" descr="preencoded.png"/>
          <p:cNvPicPr>
            <a:picLocks noChangeAspect="1"/>
          </p:cNvPicPr>
          <p:nvPr/>
        </p:nvPicPr>
        <p:blipFill>
          <a:blip r:embed="rId7"/>
          <a:stretch>
            <a:fillRect/>
          </a:stretch>
        </p:blipFill>
        <p:spPr>
          <a:xfrm>
            <a:off x="381000" y="2971800"/>
            <a:ext cx="152400" cy="152400"/>
          </a:xfrm>
          <a:prstGeom prst="rect">
            <a:avLst/>
          </a:prstGeom>
        </p:spPr>
      </p:pic>
      <p:pic>
        <p:nvPicPr>
          <p:cNvPr id="7" name="Image 5" descr="preencoded.png"/>
          <p:cNvPicPr>
            <a:picLocks noChangeAspect="1"/>
          </p:cNvPicPr>
          <p:nvPr/>
        </p:nvPicPr>
        <p:blipFill>
          <a:blip r:embed="rId7"/>
          <a:stretch>
            <a:fillRect/>
          </a:stretch>
        </p:blipFill>
        <p:spPr>
          <a:xfrm>
            <a:off x="381000" y="3314700"/>
            <a:ext cx="152400" cy="152400"/>
          </a:xfrm>
          <a:prstGeom prst="rect">
            <a:avLst/>
          </a:prstGeom>
        </p:spPr>
      </p:pic>
      <p:pic>
        <p:nvPicPr>
          <p:cNvPr id="8" name="Image 6" descr="preencoded.png"/>
          <p:cNvPicPr>
            <a:picLocks noChangeAspect="1"/>
          </p:cNvPicPr>
          <p:nvPr/>
        </p:nvPicPr>
        <p:blipFill>
          <a:blip r:embed="rId7"/>
          <a:stretch>
            <a:fillRect/>
          </a:stretch>
        </p:blipFill>
        <p:spPr>
          <a:xfrm>
            <a:off x="381000" y="3657600"/>
            <a:ext cx="152400" cy="152400"/>
          </a:xfrm>
          <a:prstGeom prst="rect">
            <a:avLst/>
          </a:prstGeom>
        </p:spPr>
      </p:pic>
      <p:pic>
        <p:nvPicPr>
          <p:cNvPr id="9" name="Image 7" descr="preencoded.png"/>
          <p:cNvPicPr>
            <a:picLocks noChangeAspect="1"/>
          </p:cNvPicPr>
          <p:nvPr/>
        </p:nvPicPr>
        <p:blipFill>
          <a:blip r:embed="rId8"/>
          <a:stretch>
            <a:fillRect/>
          </a:stretch>
        </p:blipFill>
        <p:spPr>
          <a:xfrm>
            <a:off x="381000" y="5229225"/>
            <a:ext cx="5410200" cy="1638300"/>
          </a:xfrm>
          <a:prstGeom prst="rect">
            <a:avLst/>
          </a:prstGeom>
        </p:spPr>
      </p:pic>
      <p:pic>
        <p:nvPicPr>
          <p:cNvPr id="10" name="Image 8" descr="preencoded.png"/>
          <p:cNvPicPr>
            <a:picLocks noChangeAspect="1"/>
          </p:cNvPicPr>
          <p:nvPr/>
        </p:nvPicPr>
        <p:blipFill>
          <a:blip r:embed="rId9"/>
          <a:stretch>
            <a:fillRect/>
          </a:stretch>
        </p:blipFill>
        <p:spPr>
          <a:xfrm>
            <a:off x="571500" y="5457825"/>
            <a:ext cx="219075" cy="190500"/>
          </a:xfrm>
          <a:prstGeom prst="rect">
            <a:avLst/>
          </a:prstGeom>
        </p:spPr>
      </p:pic>
      <p:pic>
        <p:nvPicPr>
          <p:cNvPr id="11" name="Image 9" descr="preencoded.png"/>
          <p:cNvPicPr>
            <a:picLocks noChangeAspect="1"/>
          </p:cNvPicPr>
          <p:nvPr/>
        </p:nvPicPr>
        <p:blipFill>
          <a:blip r:embed="rId10"/>
          <a:stretch>
            <a:fillRect/>
          </a:stretch>
        </p:blipFill>
        <p:spPr>
          <a:xfrm>
            <a:off x="6400800" y="1066800"/>
            <a:ext cx="5410200" cy="3209925"/>
          </a:xfrm>
          <a:prstGeom prst="rect">
            <a:avLst/>
          </a:prstGeom>
        </p:spPr>
      </p:pic>
      <p:pic>
        <p:nvPicPr>
          <p:cNvPr id="12" name="Image 10" descr="preencoded.png"/>
          <p:cNvPicPr>
            <a:picLocks noChangeAspect="1"/>
          </p:cNvPicPr>
          <p:nvPr/>
        </p:nvPicPr>
        <p:blipFill>
          <a:blip r:embed="rId11"/>
          <a:stretch>
            <a:fillRect/>
          </a:stretch>
        </p:blipFill>
        <p:spPr>
          <a:xfrm>
            <a:off x="6400800" y="3933825"/>
            <a:ext cx="5410200" cy="342900"/>
          </a:xfrm>
          <a:prstGeom prst="rect">
            <a:avLst/>
          </a:prstGeom>
        </p:spPr>
      </p:pic>
      <p:pic>
        <p:nvPicPr>
          <p:cNvPr id="13" name="Image 11" descr="preencoded.png"/>
          <p:cNvPicPr>
            <a:picLocks noChangeAspect="1"/>
          </p:cNvPicPr>
          <p:nvPr/>
        </p:nvPicPr>
        <p:blipFill>
          <a:blip r:embed="rId12"/>
          <a:stretch>
            <a:fillRect/>
          </a:stretch>
        </p:blipFill>
        <p:spPr>
          <a:xfrm>
            <a:off x="6400800" y="4505325"/>
            <a:ext cx="5410200" cy="2362200"/>
          </a:xfrm>
          <a:prstGeom prst="rect">
            <a:avLst/>
          </a:prstGeom>
        </p:spPr>
      </p:pic>
      <p:pic>
        <p:nvPicPr>
          <p:cNvPr id="14" name="Image 12" descr="preencoded.png"/>
          <p:cNvPicPr>
            <a:picLocks noChangeAspect="1"/>
          </p:cNvPicPr>
          <p:nvPr/>
        </p:nvPicPr>
        <p:blipFill>
          <a:blip r:embed="rId13"/>
          <a:stretch>
            <a:fillRect/>
          </a:stretch>
        </p:blipFill>
        <p:spPr>
          <a:xfrm>
            <a:off x="6591300" y="4733925"/>
            <a:ext cx="238125" cy="190500"/>
          </a:xfrm>
          <a:prstGeom prst="rect">
            <a:avLst/>
          </a:prstGeom>
        </p:spPr>
      </p:pic>
      <p:pic>
        <p:nvPicPr>
          <p:cNvPr id="15" name="Image 13" descr="preencoded.png"/>
          <p:cNvPicPr>
            <a:picLocks noChangeAspect="1"/>
          </p:cNvPicPr>
          <p:nvPr/>
        </p:nvPicPr>
        <p:blipFill>
          <a:blip r:embed="rId14"/>
          <a:stretch>
            <a:fillRect/>
          </a:stretch>
        </p:blipFill>
        <p:spPr>
          <a:xfrm>
            <a:off x="6591300" y="5076825"/>
            <a:ext cx="412552" cy="457200"/>
          </a:xfrm>
          <a:prstGeom prst="rect">
            <a:avLst/>
          </a:prstGeom>
        </p:spPr>
      </p:pic>
      <p:pic>
        <p:nvPicPr>
          <p:cNvPr id="16" name="Image 14" descr="preencoded.png"/>
          <p:cNvPicPr>
            <a:picLocks noChangeAspect="1"/>
          </p:cNvPicPr>
          <p:nvPr/>
        </p:nvPicPr>
        <p:blipFill>
          <a:blip r:embed="rId15"/>
          <a:stretch>
            <a:fillRect/>
          </a:stretch>
        </p:blipFill>
        <p:spPr>
          <a:xfrm>
            <a:off x="6688038" y="5172075"/>
            <a:ext cx="219075" cy="266700"/>
          </a:xfrm>
          <a:prstGeom prst="rect">
            <a:avLst/>
          </a:prstGeom>
        </p:spPr>
      </p:pic>
      <p:pic>
        <p:nvPicPr>
          <p:cNvPr id="17" name="Image 15" descr="preencoded.png"/>
          <p:cNvPicPr>
            <a:picLocks noChangeAspect="1"/>
          </p:cNvPicPr>
          <p:nvPr/>
        </p:nvPicPr>
        <p:blipFill>
          <a:blip r:embed="rId16"/>
          <a:stretch>
            <a:fillRect/>
          </a:stretch>
        </p:blipFill>
        <p:spPr>
          <a:xfrm>
            <a:off x="6591300" y="5648325"/>
            <a:ext cx="457200" cy="457200"/>
          </a:xfrm>
          <a:prstGeom prst="rect">
            <a:avLst/>
          </a:prstGeom>
        </p:spPr>
      </p:pic>
      <p:pic>
        <p:nvPicPr>
          <p:cNvPr id="18" name="Image 16" descr="preencoded.png"/>
          <p:cNvPicPr>
            <a:picLocks noChangeAspect="1"/>
          </p:cNvPicPr>
          <p:nvPr/>
        </p:nvPicPr>
        <p:blipFill>
          <a:blip r:embed="rId17"/>
          <a:stretch>
            <a:fillRect/>
          </a:stretch>
        </p:blipFill>
        <p:spPr>
          <a:xfrm>
            <a:off x="6724650" y="5743575"/>
            <a:ext cx="190500" cy="266700"/>
          </a:xfrm>
          <a:prstGeom prst="rect">
            <a:avLst/>
          </a:prstGeom>
        </p:spPr>
      </p:pic>
      <p:pic>
        <p:nvPicPr>
          <p:cNvPr id="19" name="Image 17" descr="preencoded.png"/>
          <p:cNvPicPr>
            <a:picLocks noChangeAspect="1"/>
          </p:cNvPicPr>
          <p:nvPr/>
        </p:nvPicPr>
        <p:blipFill>
          <a:blip r:embed="rId18"/>
          <a:stretch>
            <a:fillRect/>
          </a:stretch>
        </p:blipFill>
        <p:spPr>
          <a:xfrm>
            <a:off x="6591300" y="6219825"/>
            <a:ext cx="456158" cy="457200"/>
          </a:xfrm>
          <a:prstGeom prst="rect">
            <a:avLst/>
          </a:prstGeom>
        </p:spPr>
      </p:pic>
      <p:pic>
        <p:nvPicPr>
          <p:cNvPr id="20" name="Image 18" descr="preencoded.png"/>
          <p:cNvPicPr>
            <a:picLocks noChangeAspect="1"/>
          </p:cNvPicPr>
          <p:nvPr/>
        </p:nvPicPr>
        <p:blipFill>
          <a:blip r:embed="rId19"/>
          <a:stretch>
            <a:fillRect/>
          </a:stretch>
        </p:blipFill>
        <p:spPr>
          <a:xfrm>
            <a:off x="6724055" y="6315075"/>
            <a:ext cx="190500" cy="266700"/>
          </a:xfrm>
          <a:prstGeom prst="rect">
            <a:avLst/>
          </a:prstGeom>
        </p:spPr>
      </p:pic>
      <p:pic>
        <p:nvPicPr>
          <p:cNvPr id="21" name="Image 19" descr="preencoded.png"/>
          <p:cNvPicPr>
            <a:picLocks noChangeAspect="1"/>
          </p:cNvPicPr>
          <p:nvPr/>
        </p:nvPicPr>
        <p:blipFill>
          <a:blip r:embed="rId20"/>
          <a:stretch>
            <a:fillRect/>
          </a:stretch>
        </p:blipFill>
        <p:spPr>
          <a:xfrm>
            <a:off x="0" y="7248525"/>
            <a:ext cx="12192000" cy="381000"/>
          </a:xfrm>
          <a:prstGeom prst="rect">
            <a:avLst/>
          </a:prstGeom>
        </p:spPr>
      </p:pic>
      <p:sp>
        <p:nvSpPr>
          <p:cNvPr id="22" name="Text 0"/>
          <p:cNvSpPr/>
          <p:nvPr/>
        </p:nvSpPr>
        <p:spPr>
          <a:xfrm>
            <a:off x="381000" y="152400"/>
            <a:ext cx="7419499"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The Threat: RFID Badge Cloning</a:t>
            </a:r>
            <a:endParaRPr lang="en-US" sz="2700" dirty="0"/>
          </a:p>
        </p:txBody>
      </p:sp>
      <p:sp>
        <p:nvSpPr>
          <p:cNvPr id="23" name="Text 1"/>
          <p:cNvSpPr/>
          <p:nvPr/>
        </p:nvSpPr>
        <p:spPr>
          <a:xfrm>
            <a:off x="723900" y="1066800"/>
            <a:ext cx="649224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What is Badge Cloning?</a:t>
            </a:r>
            <a:endParaRPr lang="en-US" sz="1800" dirty="0"/>
          </a:p>
        </p:txBody>
      </p:sp>
      <p:sp>
        <p:nvSpPr>
          <p:cNvPr id="24" name="Text 2"/>
          <p:cNvSpPr/>
          <p:nvPr/>
        </p:nvSpPr>
        <p:spPr>
          <a:xfrm>
            <a:off x="381000" y="1485900"/>
            <a:ext cx="5410200" cy="8001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RFID badge cloning involves creating an unauthorized duplicate of an existing RFID access credential, allowing an attacker to bypass physical security measures.</a:t>
            </a:r>
            <a:endParaRPr lang="en-US" sz="1350" dirty="0"/>
          </a:p>
        </p:txBody>
      </p:sp>
      <p:sp>
        <p:nvSpPr>
          <p:cNvPr id="25" name="Text 3"/>
          <p:cNvSpPr/>
          <p:nvPr/>
        </p:nvSpPr>
        <p:spPr>
          <a:xfrm>
            <a:off x="723900" y="2514600"/>
            <a:ext cx="54102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Why It Matters</a:t>
            </a:r>
            <a:endParaRPr lang="en-US" sz="1800" dirty="0"/>
          </a:p>
        </p:txBody>
      </p:sp>
      <p:sp>
        <p:nvSpPr>
          <p:cNvPr id="26" name="Text 4"/>
          <p:cNvSpPr/>
          <p:nvPr/>
        </p:nvSpPr>
        <p:spPr>
          <a:xfrm>
            <a:off x="609600" y="2933700"/>
            <a:ext cx="3386673" cy="228600"/>
          </a:xfrm>
          <a:prstGeom prst="rect">
            <a:avLst/>
          </a:prstGeom>
          <a:noFill/>
          <a:ln/>
        </p:spPr>
        <p:txBody>
          <a:bodyPr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Requires minimal technical expertise</a:t>
            </a:r>
            <a:endParaRPr lang="en-US" sz="1200" dirty="0"/>
          </a:p>
        </p:txBody>
      </p:sp>
      <p:sp>
        <p:nvSpPr>
          <p:cNvPr id="27" name="Text 5"/>
          <p:cNvSpPr/>
          <p:nvPr/>
        </p:nvSpPr>
        <p:spPr>
          <a:xfrm>
            <a:off x="609600" y="3276600"/>
            <a:ext cx="3711893" cy="228600"/>
          </a:xfrm>
          <a:prstGeom prst="rect">
            <a:avLst/>
          </a:prstGeom>
          <a:noFill/>
          <a:ln/>
        </p:spPr>
        <p:txBody>
          <a:bodyPr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Uses readily available, inexpensive tools</a:t>
            </a:r>
            <a:endParaRPr lang="en-US" sz="1200" dirty="0"/>
          </a:p>
        </p:txBody>
      </p:sp>
      <p:sp>
        <p:nvSpPr>
          <p:cNvPr id="28" name="Text 6"/>
          <p:cNvSpPr/>
          <p:nvPr/>
        </p:nvSpPr>
        <p:spPr>
          <a:xfrm>
            <a:off x="609600" y="3619500"/>
            <a:ext cx="4466094" cy="228600"/>
          </a:xfrm>
          <a:prstGeom prst="rect">
            <a:avLst/>
          </a:prstGeom>
          <a:noFill/>
          <a:ln/>
        </p:spPr>
        <p:txBody>
          <a:bodyPr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Difficult to detect without specialized monitoring</a:t>
            </a:r>
            <a:endParaRPr lang="en-US" sz="1200" dirty="0"/>
          </a:p>
        </p:txBody>
      </p:sp>
      <p:sp>
        <p:nvSpPr>
          <p:cNvPr id="29" name="Text 7"/>
          <p:cNvSpPr/>
          <p:nvPr/>
        </p:nvSpPr>
        <p:spPr>
          <a:xfrm>
            <a:off x="866775" y="5419725"/>
            <a:ext cx="5029200"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Security Implications</a:t>
            </a:r>
            <a:endParaRPr lang="en-US" sz="1500" dirty="0"/>
          </a:p>
        </p:txBody>
      </p:sp>
      <p:sp>
        <p:nvSpPr>
          <p:cNvPr id="30" name="Text 8"/>
          <p:cNvSpPr/>
          <p:nvPr/>
        </p:nvSpPr>
        <p:spPr>
          <a:xfrm>
            <a:off x="571500" y="5762625"/>
            <a:ext cx="5029200" cy="9144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Cloned badges can be used to gain unauthorized access to secure facilities, bypassing physical security measures and potentially causing significant damage to an organization's operations and reputation.</a:t>
            </a:r>
            <a:endParaRPr lang="en-US" sz="1200" dirty="0"/>
          </a:p>
        </p:txBody>
      </p:sp>
      <p:sp>
        <p:nvSpPr>
          <p:cNvPr id="31" name="Text 9"/>
          <p:cNvSpPr/>
          <p:nvPr/>
        </p:nvSpPr>
        <p:spPr>
          <a:xfrm>
            <a:off x="6477000" y="3933825"/>
            <a:ext cx="6492240" cy="342900"/>
          </a:xfrm>
          <a:prstGeom prst="rect">
            <a:avLst/>
          </a:prstGeom>
          <a:noFill/>
          <a:ln/>
        </p:spPr>
        <p:txBody>
          <a:bodyPr wrap="square" lIns="0" tIns="0" rIns="0" bIns="0" rtlCol="0" anchor="t"/>
          <a:lstStyle/>
          <a:p>
            <a:pPr marL="0" indent="0">
              <a:lnSpc>
                <a:spcPts val="1500"/>
              </a:lnSpc>
              <a:buNone/>
            </a:pPr>
            <a:r>
              <a:rPr lang="en-US" sz="1050" dirty="0">
                <a:solidFill>
                  <a:srgbClr val="FFFFFF"/>
                </a:solidFill>
                <a:latin typeface="ui-sans-serif" pitchFamily="34" charset="0"/>
                <a:ea typeface="ui-sans-serif" pitchFamily="34" charset="-122"/>
                <a:cs typeface="ui-sans-serif" pitchFamily="34" charset="-120"/>
              </a:rPr>
              <a:t>Flipper Zero device being used to interact with an access card reader</a:t>
            </a:r>
            <a:endParaRPr lang="en-US" sz="1050" dirty="0"/>
          </a:p>
        </p:txBody>
      </p:sp>
      <p:sp>
        <p:nvSpPr>
          <p:cNvPr id="32" name="Text 10"/>
          <p:cNvSpPr/>
          <p:nvPr/>
        </p:nvSpPr>
        <p:spPr>
          <a:xfrm>
            <a:off x="6905625" y="4695825"/>
            <a:ext cx="6035040"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How Cloning Bypasses Security</a:t>
            </a:r>
            <a:endParaRPr lang="en-US" sz="1500" dirty="0"/>
          </a:p>
        </p:txBody>
      </p:sp>
      <p:sp>
        <p:nvSpPr>
          <p:cNvPr id="33" name="Text 11"/>
          <p:cNvSpPr/>
          <p:nvPr/>
        </p:nvSpPr>
        <p:spPr>
          <a:xfrm>
            <a:off x="7118152" y="5076825"/>
            <a:ext cx="4502348" cy="457200"/>
          </a:xfrm>
          <a:prstGeom prst="rect">
            <a:avLst/>
          </a:prstGeom>
          <a:noFill/>
          <a:ln/>
        </p:spPr>
        <p:txBody>
          <a:bodyPr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Read UID:</a:t>
            </a:r>
            <a:r>
              <a:rPr lang="en-US" sz="1200" dirty="0">
                <a:solidFill>
                  <a:srgbClr val="374151"/>
                </a:solidFill>
                <a:latin typeface="ui-sans-serif" pitchFamily="34" charset="0"/>
                <a:ea typeface="ui-sans-serif" pitchFamily="34" charset="-122"/>
                <a:cs typeface="ui-sans-serif" pitchFamily="34" charset="-120"/>
              </a:rPr>
              <a:t> Attacker reads the static UID from a legitimate badge</a:t>
            </a:r>
            <a:endParaRPr lang="en-US" sz="1200" dirty="0"/>
          </a:p>
        </p:txBody>
      </p:sp>
      <p:sp>
        <p:nvSpPr>
          <p:cNvPr id="34" name="Text 12"/>
          <p:cNvSpPr/>
          <p:nvPr/>
        </p:nvSpPr>
        <p:spPr>
          <a:xfrm>
            <a:off x="7162800" y="5762625"/>
            <a:ext cx="5122069" cy="228600"/>
          </a:xfrm>
          <a:prstGeom prst="rect">
            <a:avLst/>
          </a:prstGeom>
          <a:noFill/>
          <a:ln/>
        </p:spPr>
        <p:txBody>
          <a:bodyPr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Copy Data:</a:t>
            </a:r>
            <a:r>
              <a:rPr lang="en-US" sz="1200" dirty="0">
                <a:solidFill>
                  <a:srgbClr val="374151"/>
                </a:solidFill>
                <a:latin typeface="ui-sans-serif" pitchFamily="34" charset="0"/>
                <a:ea typeface="ui-sans-serif" pitchFamily="34" charset="-122"/>
                <a:cs typeface="ui-sans-serif" pitchFamily="34" charset="-120"/>
              </a:rPr>
              <a:t> Extracts and stores the UID and other data</a:t>
            </a:r>
            <a:endParaRPr lang="en-US" sz="1200" dirty="0"/>
          </a:p>
        </p:txBody>
      </p:sp>
      <p:sp>
        <p:nvSpPr>
          <p:cNvPr id="35" name="Text 13"/>
          <p:cNvSpPr/>
          <p:nvPr/>
        </p:nvSpPr>
        <p:spPr>
          <a:xfrm>
            <a:off x="7161758" y="6219825"/>
            <a:ext cx="4458742" cy="457200"/>
          </a:xfrm>
          <a:prstGeom prst="rect">
            <a:avLst/>
          </a:prstGeom>
          <a:noFill/>
          <a:ln/>
        </p:spPr>
        <p:txBody>
          <a:bodyPr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Create Duplicate:</a:t>
            </a:r>
            <a:r>
              <a:rPr lang="en-US" sz="1200" dirty="0">
                <a:solidFill>
                  <a:srgbClr val="374151"/>
                </a:solidFill>
                <a:latin typeface="ui-sans-serif" pitchFamily="34" charset="0"/>
                <a:ea typeface="ui-sans-serif" pitchFamily="34" charset="-122"/>
                <a:cs typeface="ui-sans-serif" pitchFamily="34" charset="-120"/>
              </a:rPr>
              <a:t> Writes the copied data to a blank card</a:t>
            </a:r>
            <a:endParaRPr lang="en-US" sz="1200" dirty="0"/>
          </a:p>
        </p:txBody>
      </p:sp>
      <p:sp>
        <p:nvSpPr>
          <p:cNvPr id="36" name="Text 14"/>
          <p:cNvSpPr/>
          <p:nvPr/>
        </p:nvSpPr>
        <p:spPr>
          <a:xfrm>
            <a:off x="381000" y="7324725"/>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533400" y="1066800"/>
            <a:ext cx="3505200" cy="2809875"/>
          </a:xfrm>
          <a:prstGeom prst="rect">
            <a:avLst/>
          </a:prstGeom>
        </p:spPr>
      </p:pic>
      <p:pic>
        <p:nvPicPr>
          <p:cNvPr id="5" name="Image 3" descr="preencoded.png"/>
          <p:cNvPicPr>
            <a:picLocks noChangeAspect="1"/>
          </p:cNvPicPr>
          <p:nvPr/>
        </p:nvPicPr>
        <p:blipFill>
          <a:blip r:embed="rId6"/>
          <a:stretch>
            <a:fillRect/>
          </a:stretch>
        </p:blipFill>
        <p:spPr>
          <a:xfrm>
            <a:off x="1809750" y="1295400"/>
            <a:ext cx="952500" cy="952500"/>
          </a:xfrm>
          <a:prstGeom prst="rect">
            <a:avLst/>
          </a:prstGeom>
        </p:spPr>
      </p:pic>
      <p:pic>
        <p:nvPicPr>
          <p:cNvPr id="6" name="Image 4" descr="preencoded.png"/>
          <p:cNvPicPr>
            <a:picLocks noChangeAspect="1"/>
          </p:cNvPicPr>
          <p:nvPr/>
        </p:nvPicPr>
        <p:blipFill>
          <a:blip r:embed="rId7"/>
          <a:stretch>
            <a:fillRect/>
          </a:stretch>
        </p:blipFill>
        <p:spPr>
          <a:xfrm>
            <a:off x="2057400" y="1543050"/>
            <a:ext cx="457200" cy="457200"/>
          </a:xfrm>
          <a:prstGeom prst="rect">
            <a:avLst/>
          </a:prstGeom>
        </p:spPr>
      </p:pic>
      <p:pic>
        <p:nvPicPr>
          <p:cNvPr id="7" name="Image 5" descr="preencoded.png"/>
          <p:cNvPicPr>
            <a:picLocks noChangeAspect="1"/>
          </p:cNvPicPr>
          <p:nvPr/>
        </p:nvPicPr>
        <p:blipFill>
          <a:blip r:embed="rId8"/>
          <a:stretch>
            <a:fillRect/>
          </a:stretch>
        </p:blipFill>
        <p:spPr>
          <a:xfrm>
            <a:off x="4048125" y="2300288"/>
            <a:ext cx="180975" cy="342900"/>
          </a:xfrm>
          <a:prstGeom prst="rect">
            <a:avLst/>
          </a:prstGeom>
        </p:spPr>
      </p:pic>
      <p:pic>
        <p:nvPicPr>
          <p:cNvPr id="8" name="Image 6" descr="preencoded.png"/>
          <p:cNvPicPr>
            <a:picLocks noChangeAspect="1"/>
          </p:cNvPicPr>
          <p:nvPr/>
        </p:nvPicPr>
        <p:blipFill>
          <a:blip r:embed="rId9"/>
          <a:stretch>
            <a:fillRect/>
          </a:stretch>
        </p:blipFill>
        <p:spPr>
          <a:xfrm>
            <a:off x="4343400" y="1181100"/>
            <a:ext cx="3505200" cy="2581275"/>
          </a:xfrm>
          <a:prstGeom prst="rect">
            <a:avLst/>
          </a:prstGeom>
        </p:spPr>
      </p:pic>
      <p:pic>
        <p:nvPicPr>
          <p:cNvPr id="9" name="Image 7" descr="preencoded.png"/>
          <p:cNvPicPr>
            <a:picLocks noChangeAspect="1"/>
          </p:cNvPicPr>
          <p:nvPr/>
        </p:nvPicPr>
        <p:blipFill>
          <a:blip r:embed="rId10"/>
          <a:stretch>
            <a:fillRect/>
          </a:stretch>
        </p:blipFill>
        <p:spPr>
          <a:xfrm>
            <a:off x="5619750" y="1409700"/>
            <a:ext cx="952500" cy="952500"/>
          </a:xfrm>
          <a:prstGeom prst="rect">
            <a:avLst/>
          </a:prstGeom>
        </p:spPr>
      </p:pic>
      <p:pic>
        <p:nvPicPr>
          <p:cNvPr id="10" name="Image 8" descr="preencoded.png"/>
          <p:cNvPicPr>
            <a:picLocks noChangeAspect="1"/>
          </p:cNvPicPr>
          <p:nvPr/>
        </p:nvPicPr>
        <p:blipFill>
          <a:blip r:embed="rId11"/>
          <a:stretch>
            <a:fillRect/>
          </a:stretch>
        </p:blipFill>
        <p:spPr>
          <a:xfrm>
            <a:off x="5867400" y="1657350"/>
            <a:ext cx="457200" cy="457200"/>
          </a:xfrm>
          <a:prstGeom prst="rect">
            <a:avLst/>
          </a:prstGeom>
        </p:spPr>
      </p:pic>
      <p:pic>
        <p:nvPicPr>
          <p:cNvPr id="11" name="Image 9" descr="preencoded.png"/>
          <p:cNvPicPr>
            <a:picLocks noChangeAspect="1"/>
          </p:cNvPicPr>
          <p:nvPr/>
        </p:nvPicPr>
        <p:blipFill>
          <a:blip r:embed="rId8"/>
          <a:stretch>
            <a:fillRect/>
          </a:stretch>
        </p:blipFill>
        <p:spPr>
          <a:xfrm>
            <a:off x="7858125" y="2300288"/>
            <a:ext cx="180975" cy="342900"/>
          </a:xfrm>
          <a:prstGeom prst="rect">
            <a:avLst/>
          </a:prstGeom>
        </p:spPr>
      </p:pic>
      <p:pic>
        <p:nvPicPr>
          <p:cNvPr id="12" name="Image 10" descr="preencoded.png"/>
          <p:cNvPicPr>
            <a:picLocks noChangeAspect="1"/>
          </p:cNvPicPr>
          <p:nvPr/>
        </p:nvPicPr>
        <p:blipFill>
          <a:blip r:embed="rId12"/>
          <a:stretch>
            <a:fillRect/>
          </a:stretch>
        </p:blipFill>
        <p:spPr>
          <a:xfrm>
            <a:off x="8153400" y="1066800"/>
            <a:ext cx="3505200" cy="2809875"/>
          </a:xfrm>
          <a:prstGeom prst="rect">
            <a:avLst/>
          </a:prstGeom>
        </p:spPr>
      </p:pic>
      <p:pic>
        <p:nvPicPr>
          <p:cNvPr id="13" name="Image 11" descr="preencoded.png"/>
          <p:cNvPicPr>
            <a:picLocks noChangeAspect="1"/>
          </p:cNvPicPr>
          <p:nvPr/>
        </p:nvPicPr>
        <p:blipFill>
          <a:blip r:embed="rId13"/>
          <a:stretch>
            <a:fillRect/>
          </a:stretch>
        </p:blipFill>
        <p:spPr>
          <a:xfrm>
            <a:off x="9429750" y="1295400"/>
            <a:ext cx="952500" cy="952500"/>
          </a:xfrm>
          <a:prstGeom prst="rect">
            <a:avLst/>
          </a:prstGeom>
        </p:spPr>
      </p:pic>
      <p:pic>
        <p:nvPicPr>
          <p:cNvPr id="14" name="Image 12" descr="preencoded.png"/>
          <p:cNvPicPr>
            <a:picLocks noChangeAspect="1"/>
          </p:cNvPicPr>
          <p:nvPr/>
        </p:nvPicPr>
        <p:blipFill>
          <a:blip r:embed="rId14"/>
          <a:stretch>
            <a:fillRect/>
          </a:stretch>
        </p:blipFill>
        <p:spPr>
          <a:xfrm>
            <a:off x="9677400" y="154305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381000" y="4181475"/>
            <a:ext cx="11430000" cy="1181100"/>
          </a:xfrm>
          <a:prstGeom prst="rect">
            <a:avLst/>
          </a:prstGeom>
        </p:spPr>
      </p:pic>
      <p:pic>
        <p:nvPicPr>
          <p:cNvPr id="16" name="Image 14" descr="preencoded.png"/>
          <p:cNvPicPr>
            <a:picLocks noChangeAspect="1"/>
          </p:cNvPicPr>
          <p:nvPr/>
        </p:nvPicPr>
        <p:blipFill>
          <a:blip r:embed="rId16"/>
          <a:stretch>
            <a:fillRect/>
          </a:stretch>
        </p:blipFill>
        <p:spPr>
          <a:xfrm>
            <a:off x="609600" y="4410075"/>
            <a:ext cx="342900" cy="381000"/>
          </a:xfrm>
          <a:prstGeom prst="rect">
            <a:avLst/>
          </a:prstGeom>
        </p:spPr>
      </p:pic>
      <p:pic>
        <p:nvPicPr>
          <p:cNvPr id="17" name="Image 15" descr="preencoded.png"/>
          <p:cNvPicPr>
            <a:picLocks noChangeAspect="1"/>
          </p:cNvPicPr>
          <p:nvPr/>
        </p:nvPicPr>
        <p:blipFill>
          <a:blip r:embed="rId17"/>
          <a:stretch>
            <a:fillRect/>
          </a:stretch>
        </p:blipFill>
        <p:spPr>
          <a:xfrm>
            <a:off x="0" y="6477000"/>
            <a:ext cx="12192000" cy="381000"/>
          </a:xfrm>
          <a:prstGeom prst="rect">
            <a:avLst/>
          </a:prstGeom>
        </p:spPr>
      </p:pic>
      <p:sp>
        <p:nvSpPr>
          <p:cNvPr id="18" name="Text 0"/>
          <p:cNvSpPr/>
          <p:nvPr/>
        </p:nvSpPr>
        <p:spPr>
          <a:xfrm>
            <a:off x="381000" y="152400"/>
            <a:ext cx="529334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Badge Cloning Process</a:t>
            </a:r>
            <a:endParaRPr lang="en-US" sz="2700" dirty="0"/>
          </a:p>
        </p:txBody>
      </p:sp>
      <p:sp>
        <p:nvSpPr>
          <p:cNvPr id="19" name="Text 1"/>
          <p:cNvSpPr/>
          <p:nvPr/>
        </p:nvSpPr>
        <p:spPr>
          <a:xfrm>
            <a:off x="457200" y="2390775"/>
            <a:ext cx="3657600" cy="266700"/>
          </a:xfrm>
          <a:prstGeom prst="rect">
            <a:avLst/>
          </a:prstGeom>
          <a:noFill/>
          <a:ln/>
        </p:spPr>
        <p:txBody>
          <a:bodyPr wrap="square" lIns="0" tIns="0" rIns="0" bIns="0" rtlCol="0" anchor="t"/>
          <a:lstStyle/>
          <a:p>
            <a:pPr marL="0" indent="0" algn="ctr">
              <a:lnSpc>
                <a:spcPts val="2100"/>
              </a:lnSpc>
              <a:buNone/>
            </a:pPr>
            <a:r>
              <a:rPr lang="en-US" sz="1500" b="1" dirty="0" smtClean="0">
                <a:solidFill>
                  <a:srgbClr val="5D4157"/>
                </a:solidFill>
                <a:latin typeface="ui-sans-serif" pitchFamily="34" charset="0"/>
                <a:ea typeface="ui-sans-serif" pitchFamily="34" charset="-122"/>
                <a:cs typeface="ui-sans-serif" pitchFamily="34" charset="-120"/>
              </a:rPr>
              <a:t>Step </a:t>
            </a:r>
            <a:r>
              <a:rPr lang="en-US" sz="1500" b="1" dirty="0">
                <a:solidFill>
                  <a:srgbClr val="5D4157"/>
                </a:solidFill>
                <a:latin typeface="ui-sans-serif" pitchFamily="34" charset="0"/>
                <a:ea typeface="ui-sans-serif" pitchFamily="34" charset="-122"/>
                <a:cs typeface="ui-sans-serif" pitchFamily="34" charset="-120"/>
              </a:rPr>
              <a:t>1: Covert Reading</a:t>
            </a:r>
            <a:endParaRPr lang="en-US" sz="1500" dirty="0"/>
          </a:p>
        </p:txBody>
      </p:sp>
      <p:sp>
        <p:nvSpPr>
          <p:cNvPr id="20" name="Text 2"/>
          <p:cNvSpPr/>
          <p:nvPr/>
        </p:nvSpPr>
        <p:spPr>
          <a:xfrm>
            <a:off x="762000" y="2733675"/>
            <a:ext cx="3048000" cy="914400"/>
          </a:xfrm>
          <a:prstGeom prst="rect">
            <a:avLst/>
          </a:prstGeom>
          <a:noFill/>
          <a:ln/>
        </p:spPr>
        <p:txBody>
          <a:bodyPr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Attackers use specialized RFID readers, often disguised or concealed, to scan legitimate badges when they're in close proximity.</a:t>
            </a:r>
            <a:endParaRPr lang="en-US" sz="1200" dirty="0"/>
          </a:p>
        </p:txBody>
      </p:sp>
      <p:sp>
        <p:nvSpPr>
          <p:cNvPr id="21" name="Text 3"/>
          <p:cNvSpPr/>
          <p:nvPr/>
        </p:nvSpPr>
        <p:spPr>
          <a:xfrm>
            <a:off x="4267200" y="2505075"/>
            <a:ext cx="3657600" cy="266700"/>
          </a:xfrm>
          <a:prstGeom prst="rect">
            <a:avLst/>
          </a:prstGeom>
          <a:noFill/>
          <a:ln/>
        </p:spPr>
        <p:txBody>
          <a:bodyPr wrap="square" lIns="0" tIns="0" rIns="0" bIns="0" rtlCol="0" anchor="t"/>
          <a:lstStyle/>
          <a:p>
            <a:pPr marL="0" indent="0" algn="ctr">
              <a:lnSpc>
                <a:spcPts val="2100"/>
              </a:lnSpc>
              <a:buNone/>
            </a:pPr>
            <a:r>
              <a:rPr lang="en-US" sz="1500" b="1" dirty="0">
                <a:solidFill>
                  <a:srgbClr val="5D4157"/>
                </a:solidFill>
                <a:latin typeface="ui-sans-serif" pitchFamily="34" charset="0"/>
                <a:ea typeface="ui-sans-serif" pitchFamily="34" charset="-122"/>
                <a:cs typeface="ui-sans-serif" pitchFamily="34" charset="-120"/>
              </a:rPr>
              <a:t>Step 2: Copy UID</a:t>
            </a:r>
            <a:endParaRPr lang="en-US" sz="1500" dirty="0"/>
          </a:p>
        </p:txBody>
      </p:sp>
      <p:sp>
        <p:nvSpPr>
          <p:cNvPr id="22" name="Text 4"/>
          <p:cNvSpPr/>
          <p:nvPr/>
        </p:nvSpPr>
        <p:spPr>
          <a:xfrm>
            <a:off x="4572000" y="2847975"/>
            <a:ext cx="3048000" cy="685800"/>
          </a:xfrm>
          <a:prstGeom prst="rect">
            <a:avLst/>
          </a:prstGeom>
          <a:noFill/>
          <a:ln/>
        </p:spPr>
        <p:txBody>
          <a:bodyPr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The device extracts the unique identifier (UID) and other unencrypted data stored on the tag.</a:t>
            </a:r>
            <a:endParaRPr lang="en-US" sz="1200" dirty="0"/>
          </a:p>
        </p:txBody>
      </p:sp>
      <p:sp>
        <p:nvSpPr>
          <p:cNvPr id="23" name="Text 5"/>
          <p:cNvSpPr/>
          <p:nvPr/>
        </p:nvSpPr>
        <p:spPr>
          <a:xfrm>
            <a:off x="8077200" y="2390775"/>
            <a:ext cx="3657600" cy="266700"/>
          </a:xfrm>
          <a:prstGeom prst="rect">
            <a:avLst/>
          </a:prstGeom>
          <a:noFill/>
          <a:ln/>
        </p:spPr>
        <p:txBody>
          <a:bodyPr wrap="square" lIns="0" tIns="0" rIns="0" bIns="0" rtlCol="0" anchor="t"/>
          <a:lstStyle/>
          <a:p>
            <a:pPr marL="0" indent="0" algn="ctr">
              <a:lnSpc>
                <a:spcPts val="2100"/>
              </a:lnSpc>
              <a:buNone/>
            </a:pPr>
            <a:r>
              <a:rPr lang="en-US" sz="1500" b="1" dirty="0">
                <a:solidFill>
                  <a:srgbClr val="5D4157"/>
                </a:solidFill>
                <a:latin typeface="ui-sans-serif" pitchFamily="34" charset="0"/>
                <a:ea typeface="ui-sans-serif" pitchFamily="34" charset="-122"/>
                <a:cs typeface="ui-sans-serif" pitchFamily="34" charset="-120"/>
              </a:rPr>
              <a:t>Step 3: Write to Blank</a:t>
            </a:r>
            <a:endParaRPr lang="en-US" sz="1500" dirty="0"/>
          </a:p>
        </p:txBody>
      </p:sp>
      <p:sp>
        <p:nvSpPr>
          <p:cNvPr id="24" name="Text 6"/>
          <p:cNvSpPr/>
          <p:nvPr/>
        </p:nvSpPr>
        <p:spPr>
          <a:xfrm>
            <a:off x="8382000" y="2733675"/>
            <a:ext cx="3048000" cy="914400"/>
          </a:xfrm>
          <a:prstGeom prst="rect">
            <a:avLst/>
          </a:prstGeom>
          <a:noFill/>
          <a:ln/>
        </p:spPr>
        <p:txBody>
          <a:bodyPr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The extracted UID and data are written onto blank, writable RFID cards. These blank cards are inexpensive and widely available.</a:t>
            </a:r>
            <a:endParaRPr lang="en-US" sz="1200" dirty="0"/>
          </a:p>
        </p:txBody>
      </p:sp>
      <p:sp>
        <p:nvSpPr>
          <p:cNvPr id="25" name="Text 7"/>
          <p:cNvSpPr/>
          <p:nvPr/>
        </p:nvSpPr>
        <p:spPr>
          <a:xfrm>
            <a:off x="1104900" y="4410075"/>
            <a:ext cx="10477500" cy="266700"/>
          </a:xfrm>
          <a:prstGeom prst="rect">
            <a:avLst/>
          </a:prstGeom>
          <a:noFill/>
          <a:ln/>
        </p:spPr>
        <p:txBody>
          <a:bodyPr wrap="square" lIns="0" tIns="0" rIns="0" bIns="0" rtlCol="0" anchor="t"/>
          <a:lstStyle/>
          <a:p>
            <a:pPr marL="0" indent="0">
              <a:lnSpc>
                <a:spcPts val="2100"/>
              </a:lnSpc>
              <a:buNone/>
            </a:pPr>
            <a:r>
              <a:rPr lang="en-US" sz="1500" dirty="0">
                <a:solidFill>
                  <a:srgbClr val="5D4157"/>
                </a:solidFill>
                <a:latin typeface="ui-sans-serif" pitchFamily="34" charset="0"/>
                <a:ea typeface="ui-sans-serif" pitchFamily="34" charset="-122"/>
                <a:cs typeface="ui-sans-serif" pitchFamily="34" charset="-120"/>
              </a:rPr>
              <a:t>Key Insight</a:t>
            </a:r>
            <a:endParaRPr lang="en-US" sz="1500" dirty="0"/>
          </a:p>
        </p:txBody>
      </p:sp>
      <p:sp>
        <p:nvSpPr>
          <p:cNvPr id="26" name="Text 8"/>
          <p:cNvSpPr/>
          <p:nvPr/>
        </p:nvSpPr>
        <p:spPr>
          <a:xfrm>
            <a:off x="1104900" y="4676775"/>
            <a:ext cx="10477500"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The simplicity of this process, combined with the accessibility of tools and blank cards, makes RFID badge cloning a significant security concern. Attackers can often complete the process with minimal technical expertise and readily available tools.</a:t>
            </a:r>
            <a:endParaRPr lang="en-US" sz="1200" dirty="0"/>
          </a:p>
        </p:txBody>
      </p:sp>
      <p:sp>
        <p:nvSpPr>
          <p:cNvPr id="27" name="Text 9"/>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676400"/>
            <a:ext cx="3708350" cy="3657600"/>
          </a:xfrm>
          <a:prstGeom prst="rect">
            <a:avLst/>
          </a:prstGeom>
        </p:spPr>
      </p:pic>
      <p:pic>
        <p:nvPicPr>
          <p:cNvPr id="5" name="Image 3" descr="preencoded.png"/>
          <p:cNvPicPr>
            <a:picLocks noChangeAspect="1"/>
          </p:cNvPicPr>
          <p:nvPr/>
        </p:nvPicPr>
        <p:blipFill>
          <a:blip r:embed="rId6"/>
          <a:stretch>
            <a:fillRect/>
          </a:stretch>
        </p:blipFill>
        <p:spPr>
          <a:xfrm>
            <a:off x="457200" y="2419350"/>
            <a:ext cx="3403550" cy="1219200"/>
          </a:xfrm>
          <a:prstGeom prst="rect">
            <a:avLst/>
          </a:prstGeom>
        </p:spPr>
      </p:pic>
      <p:pic>
        <p:nvPicPr>
          <p:cNvPr id="6" name="Image 4" descr="preencoded.png"/>
          <p:cNvPicPr>
            <a:picLocks noChangeAspect="1"/>
          </p:cNvPicPr>
          <p:nvPr/>
        </p:nvPicPr>
        <p:blipFill>
          <a:blip r:embed="rId7"/>
          <a:stretch>
            <a:fillRect/>
          </a:stretch>
        </p:blipFill>
        <p:spPr>
          <a:xfrm>
            <a:off x="457200" y="3781425"/>
            <a:ext cx="152400" cy="152400"/>
          </a:xfrm>
          <a:prstGeom prst="rect">
            <a:avLst/>
          </a:prstGeom>
        </p:spPr>
      </p:pic>
      <p:pic>
        <p:nvPicPr>
          <p:cNvPr id="7" name="Image 5" descr="preencoded.png"/>
          <p:cNvPicPr>
            <a:picLocks noChangeAspect="1"/>
          </p:cNvPicPr>
          <p:nvPr/>
        </p:nvPicPr>
        <p:blipFill>
          <a:blip r:embed="rId7"/>
          <a:stretch>
            <a:fillRect/>
          </a:stretch>
        </p:blipFill>
        <p:spPr>
          <a:xfrm>
            <a:off x="457200" y="4048125"/>
            <a:ext cx="152400" cy="152400"/>
          </a:xfrm>
          <a:prstGeom prst="rect">
            <a:avLst/>
          </a:prstGeom>
        </p:spPr>
      </p:pic>
      <p:pic>
        <p:nvPicPr>
          <p:cNvPr id="8" name="Image 6" descr="preencoded.png"/>
          <p:cNvPicPr>
            <a:picLocks noChangeAspect="1"/>
          </p:cNvPicPr>
          <p:nvPr/>
        </p:nvPicPr>
        <p:blipFill>
          <a:blip r:embed="rId7"/>
          <a:stretch>
            <a:fillRect/>
          </a:stretch>
        </p:blipFill>
        <p:spPr>
          <a:xfrm>
            <a:off x="457200" y="4314825"/>
            <a:ext cx="152400" cy="152400"/>
          </a:xfrm>
          <a:prstGeom prst="rect">
            <a:avLst/>
          </a:prstGeom>
        </p:spPr>
      </p:pic>
      <p:pic>
        <p:nvPicPr>
          <p:cNvPr id="9" name="Image 7" descr="preencoded.png"/>
          <p:cNvPicPr>
            <a:picLocks noChangeAspect="1"/>
          </p:cNvPicPr>
          <p:nvPr/>
        </p:nvPicPr>
        <p:blipFill>
          <a:blip r:embed="rId8"/>
          <a:stretch>
            <a:fillRect/>
          </a:stretch>
        </p:blipFill>
        <p:spPr>
          <a:xfrm>
            <a:off x="4241750" y="1676400"/>
            <a:ext cx="3708350" cy="3657600"/>
          </a:xfrm>
          <a:prstGeom prst="rect">
            <a:avLst/>
          </a:prstGeom>
        </p:spPr>
      </p:pic>
      <p:pic>
        <p:nvPicPr>
          <p:cNvPr id="10" name="Image 8" descr="preencoded.png"/>
          <p:cNvPicPr>
            <a:picLocks noChangeAspect="1"/>
          </p:cNvPicPr>
          <p:nvPr/>
        </p:nvPicPr>
        <p:blipFill>
          <a:blip r:embed="rId9"/>
          <a:stretch>
            <a:fillRect/>
          </a:stretch>
        </p:blipFill>
        <p:spPr>
          <a:xfrm>
            <a:off x="4546550" y="1914525"/>
            <a:ext cx="171450" cy="304800"/>
          </a:xfrm>
          <a:prstGeom prst="rect">
            <a:avLst/>
          </a:prstGeom>
        </p:spPr>
      </p:pic>
      <p:pic>
        <p:nvPicPr>
          <p:cNvPr id="11" name="Image 9" descr="preencoded.png"/>
          <p:cNvPicPr>
            <a:picLocks noChangeAspect="1"/>
          </p:cNvPicPr>
          <p:nvPr/>
        </p:nvPicPr>
        <p:blipFill>
          <a:blip r:embed="rId10"/>
          <a:stretch>
            <a:fillRect/>
          </a:stretch>
        </p:blipFill>
        <p:spPr>
          <a:xfrm>
            <a:off x="4394150" y="2419350"/>
            <a:ext cx="3403550" cy="1219200"/>
          </a:xfrm>
          <a:prstGeom prst="rect">
            <a:avLst/>
          </a:prstGeom>
        </p:spPr>
      </p:pic>
      <p:pic>
        <p:nvPicPr>
          <p:cNvPr id="12" name="Image 10" descr="preencoded.png"/>
          <p:cNvPicPr>
            <a:picLocks noChangeAspect="1"/>
          </p:cNvPicPr>
          <p:nvPr/>
        </p:nvPicPr>
        <p:blipFill>
          <a:blip r:embed="rId7"/>
          <a:stretch>
            <a:fillRect/>
          </a:stretch>
        </p:blipFill>
        <p:spPr>
          <a:xfrm>
            <a:off x="4394150" y="3781425"/>
            <a:ext cx="152400" cy="152400"/>
          </a:xfrm>
          <a:prstGeom prst="rect">
            <a:avLst/>
          </a:prstGeom>
        </p:spPr>
      </p:pic>
      <p:pic>
        <p:nvPicPr>
          <p:cNvPr id="13" name="Image 11" descr="preencoded.png"/>
          <p:cNvPicPr>
            <a:picLocks noChangeAspect="1"/>
          </p:cNvPicPr>
          <p:nvPr/>
        </p:nvPicPr>
        <p:blipFill>
          <a:blip r:embed="rId7"/>
          <a:stretch>
            <a:fillRect/>
          </a:stretch>
        </p:blipFill>
        <p:spPr>
          <a:xfrm>
            <a:off x="4394150" y="4048125"/>
            <a:ext cx="152400" cy="152400"/>
          </a:xfrm>
          <a:prstGeom prst="rect">
            <a:avLst/>
          </a:prstGeom>
        </p:spPr>
      </p:pic>
      <p:pic>
        <p:nvPicPr>
          <p:cNvPr id="14" name="Image 12" descr="preencoded.png"/>
          <p:cNvPicPr>
            <a:picLocks noChangeAspect="1"/>
          </p:cNvPicPr>
          <p:nvPr/>
        </p:nvPicPr>
        <p:blipFill>
          <a:blip r:embed="rId7"/>
          <a:stretch>
            <a:fillRect/>
          </a:stretch>
        </p:blipFill>
        <p:spPr>
          <a:xfrm>
            <a:off x="4394150" y="4314825"/>
            <a:ext cx="152400" cy="152400"/>
          </a:xfrm>
          <a:prstGeom prst="rect">
            <a:avLst/>
          </a:prstGeom>
        </p:spPr>
      </p:pic>
      <p:pic>
        <p:nvPicPr>
          <p:cNvPr id="15" name="Image 13" descr="preencoded.png"/>
          <p:cNvPicPr>
            <a:picLocks noChangeAspect="1"/>
          </p:cNvPicPr>
          <p:nvPr/>
        </p:nvPicPr>
        <p:blipFill>
          <a:blip r:embed="rId11"/>
          <a:stretch>
            <a:fillRect/>
          </a:stretch>
        </p:blipFill>
        <p:spPr>
          <a:xfrm>
            <a:off x="8178701" y="1676400"/>
            <a:ext cx="3708499" cy="3657600"/>
          </a:xfrm>
          <a:prstGeom prst="rect">
            <a:avLst/>
          </a:prstGeom>
        </p:spPr>
      </p:pic>
      <p:pic>
        <p:nvPicPr>
          <p:cNvPr id="16" name="Image 14" descr="preencoded.png"/>
          <p:cNvPicPr>
            <a:picLocks noChangeAspect="1"/>
          </p:cNvPicPr>
          <p:nvPr/>
        </p:nvPicPr>
        <p:blipFill>
          <a:blip r:embed="rId12"/>
          <a:stretch>
            <a:fillRect/>
          </a:stretch>
        </p:blipFill>
        <p:spPr>
          <a:xfrm>
            <a:off x="8331101" y="1828800"/>
            <a:ext cx="476250" cy="476250"/>
          </a:xfrm>
          <a:prstGeom prst="rect">
            <a:avLst/>
          </a:prstGeom>
        </p:spPr>
      </p:pic>
      <p:pic>
        <p:nvPicPr>
          <p:cNvPr id="17" name="Image 15" descr="preencoded.png"/>
          <p:cNvPicPr>
            <a:picLocks noChangeAspect="1"/>
          </p:cNvPicPr>
          <p:nvPr/>
        </p:nvPicPr>
        <p:blipFill>
          <a:blip r:embed="rId9"/>
          <a:stretch>
            <a:fillRect/>
          </a:stretch>
        </p:blipFill>
        <p:spPr>
          <a:xfrm>
            <a:off x="8483501" y="1914525"/>
            <a:ext cx="171450" cy="304800"/>
          </a:xfrm>
          <a:prstGeom prst="rect">
            <a:avLst/>
          </a:prstGeom>
        </p:spPr>
      </p:pic>
      <p:pic>
        <p:nvPicPr>
          <p:cNvPr id="18" name="Image 16" descr="preencoded.png"/>
          <p:cNvPicPr>
            <a:picLocks noChangeAspect="1"/>
          </p:cNvPicPr>
          <p:nvPr/>
        </p:nvPicPr>
        <p:blipFill>
          <a:blip r:embed="rId13"/>
          <a:stretch>
            <a:fillRect/>
          </a:stretch>
        </p:blipFill>
        <p:spPr>
          <a:xfrm>
            <a:off x="8331101" y="2419350"/>
            <a:ext cx="3403699" cy="1219200"/>
          </a:xfrm>
          <a:prstGeom prst="rect">
            <a:avLst/>
          </a:prstGeom>
        </p:spPr>
      </p:pic>
      <p:pic>
        <p:nvPicPr>
          <p:cNvPr id="19" name="Image 17" descr="preencoded.png"/>
          <p:cNvPicPr>
            <a:picLocks noChangeAspect="1"/>
          </p:cNvPicPr>
          <p:nvPr/>
        </p:nvPicPr>
        <p:blipFill>
          <a:blip r:embed="rId14"/>
          <a:stretch>
            <a:fillRect/>
          </a:stretch>
        </p:blipFill>
        <p:spPr>
          <a:xfrm>
            <a:off x="9818638" y="2743200"/>
            <a:ext cx="428625" cy="571500"/>
          </a:xfrm>
          <a:prstGeom prst="rect">
            <a:avLst/>
          </a:prstGeom>
        </p:spPr>
      </p:pic>
      <p:pic>
        <p:nvPicPr>
          <p:cNvPr id="20" name="Image 18" descr="preencoded.png"/>
          <p:cNvPicPr>
            <a:picLocks noChangeAspect="1"/>
          </p:cNvPicPr>
          <p:nvPr/>
        </p:nvPicPr>
        <p:blipFill>
          <a:blip r:embed="rId7"/>
          <a:stretch>
            <a:fillRect/>
          </a:stretch>
        </p:blipFill>
        <p:spPr>
          <a:xfrm>
            <a:off x="8331101" y="3781425"/>
            <a:ext cx="152400" cy="152400"/>
          </a:xfrm>
          <a:prstGeom prst="rect">
            <a:avLst/>
          </a:prstGeom>
        </p:spPr>
      </p:pic>
      <p:pic>
        <p:nvPicPr>
          <p:cNvPr id="21" name="Image 19" descr="preencoded.png"/>
          <p:cNvPicPr>
            <a:picLocks noChangeAspect="1"/>
          </p:cNvPicPr>
          <p:nvPr/>
        </p:nvPicPr>
        <p:blipFill>
          <a:blip r:embed="rId7"/>
          <a:stretch>
            <a:fillRect/>
          </a:stretch>
        </p:blipFill>
        <p:spPr>
          <a:xfrm>
            <a:off x="8331101" y="4048125"/>
            <a:ext cx="152400" cy="152400"/>
          </a:xfrm>
          <a:prstGeom prst="rect">
            <a:avLst/>
          </a:prstGeom>
        </p:spPr>
      </p:pic>
      <p:pic>
        <p:nvPicPr>
          <p:cNvPr id="22" name="Image 20" descr="preencoded.png"/>
          <p:cNvPicPr>
            <a:picLocks noChangeAspect="1"/>
          </p:cNvPicPr>
          <p:nvPr/>
        </p:nvPicPr>
        <p:blipFill>
          <a:blip r:embed="rId7"/>
          <a:stretch>
            <a:fillRect/>
          </a:stretch>
        </p:blipFill>
        <p:spPr>
          <a:xfrm>
            <a:off x="8331101" y="4314825"/>
            <a:ext cx="152400" cy="152400"/>
          </a:xfrm>
          <a:prstGeom prst="rect">
            <a:avLst/>
          </a:prstGeom>
        </p:spPr>
      </p:pic>
      <p:pic>
        <p:nvPicPr>
          <p:cNvPr id="23" name="Image 21" descr="preencoded.png"/>
          <p:cNvPicPr>
            <a:picLocks noChangeAspect="1"/>
          </p:cNvPicPr>
          <p:nvPr/>
        </p:nvPicPr>
        <p:blipFill>
          <a:blip r:embed="rId15"/>
          <a:stretch>
            <a:fillRect/>
          </a:stretch>
        </p:blipFill>
        <p:spPr>
          <a:xfrm>
            <a:off x="304800" y="5486400"/>
            <a:ext cx="11582400" cy="685800"/>
          </a:xfrm>
          <a:prstGeom prst="rect">
            <a:avLst/>
          </a:prstGeom>
        </p:spPr>
      </p:pic>
      <p:pic>
        <p:nvPicPr>
          <p:cNvPr id="24" name="Image 22" descr="preencoded.png"/>
          <p:cNvPicPr>
            <a:picLocks noChangeAspect="1"/>
          </p:cNvPicPr>
          <p:nvPr/>
        </p:nvPicPr>
        <p:blipFill>
          <a:blip r:embed="rId16"/>
          <a:stretch>
            <a:fillRect/>
          </a:stretch>
        </p:blipFill>
        <p:spPr>
          <a:xfrm>
            <a:off x="419100" y="5629275"/>
            <a:ext cx="152400" cy="152400"/>
          </a:xfrm>
          <a:prstGeom prst="rect">
            <a:avLst/>
          </a:prstGeom>
        </p:spPr>
      </p:pic>
      <p:pic>
        <p:nvPicPr>
          <p:cNvPr id="25" name="Image 23" descr="preencoded.png"/>
          <p:cNvPicPr>
            <a:picLocks noChangeAspect="1"/>
          </p:cNvPicPr>
          <p:nvPr/>
        </p:nvPicPr>
        <p:blipFill>
          <a:blip r:embed="rId17"/>
          <a:stretch>
            <a:fillRect/>
          </a:stretch>
        </p:blipFill>
        <p:spPr>
          <a:xfrm>
            <a:off x="0" y="6477000"/>
            <a:ext cx="12192000" cy="381000"/>
          </a:xfrm>
          <a:prstGeom prst="rect">
            <a:avLst/>
          </a:prstGeom>
        </p:spPr>
      </p:pic>
      <p:sp>
        <p:nvSpPr>
          <p:cNvPr id="26" name="Text 0"/>
          <p:cNvSpPr/>
          <p:nvPr/>
        </p:nvSpPr>
        <p:spPr>
          <a:xfrm>
            <a:off x="381000" y="152400"/>
            <a:ext cx="5171718"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Tools Used for Cloning</a:t>
            </a:r>
            <a:endParaRPr lang="en-US" sz="2700" dirty="0"/>
          </a:p>
        </p:txBody>
      </p:sp>
      <p:sp>
        <p:nvSpPr>
          <p:cNvPr id="27" name="Text 1"/>
          <p:cNvSpPr/>
          <p:nvPr/>
        </p:nvSpPr>
        <p:spPr>
          <a:xfrm>
            <a:off x="304800" y="990600"/>
            <a:ext cx="11582400" cy="5334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Attackers utilize a range of hardware and software tools for RFID badge cloning, many of which are accessible and relatively low-cost, contributing to the widespread nature of this threat.</a:t>
            </a:r>
            <a:endParaRPr lang="en-US" sz="1350" dirty="0"/>
          </a:p>
        </p:txBody>
      </p:sp>
      <p:sp>
        <p:nvSpPr>
          <p:cNvPr id="28" name="Text 2"/>
          <p:cNvSpPr/>
          <p:nvPr/>
        </p:nvSpPr>
        <p:spPr>
          <a:xfrm>
            <a:off x="1047750" y="1933575"/>
            <a:ext cx="1401068"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Proxmark3</a:t>
            </a:r>
            <a:endParaRPr lang="en-US" sz="1500" dirty="0"/>
          </a:p>
        </p:txBody>
      </p:sp>
      <p:sp>
        <p:nvSpPr>
          <p:cNvPr id="29" name="Text 3"/>
          <p:cNvSpPr/>
          <p:nvPr/>
        </p:nvSpPr>
        <p:spPr>
          <a:xfrm>
            <a:off x="495300" y="37528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Open-source RFID research tool</a:t>
            </a:r>
            <a:endParaRPr lang="en-US" sz="1200" dirty="0"/>
          </a:p>
        </p:txBody>
      </p:sp>
      <p:sp>
        <p:nvSpPr>
          <p:cNvPr id="30" name="Text 4"/>
          <p:cNvSpPr/>
          <p:nvPr/>
        </p:nvSpPr>
        <p:spPr>
          <a:xfrm>
            <a:off x="495300" y="40195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Reads, writes, and sniffs tags</a:t>
            </a:r>
            <a:endParaRPr lang="en-US" sz="1200" dirty="0"/>
          </a:p>
        </p:txBody>
      </p:sp>
      <p:sp>
        <p:nvSpPr>
          <p:cNvPr id="31" name="Text 5"/>
          <p:cNvSpPr/>
          <p:nvPr/>
        </p:nvSpPr>
        <p:spPr>
          <a:xfrm>
            <a:off x="495300" y="42862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Operates across LF and HF frequencies</a:t>
            </a:r>
            <a:endParaRPr lang="en-US" sz="1200" dirty="0"/>
          </a:p>
        </p:txBody>
      </p:sp>
      <p:sp>
        <p:nvSpPr>
          <p:cNvPr id="32" name="Text 6"/>
          <p:cNvSpPr/>
          <p:nvPr/>
        </p:nvSpPr>
        <p:spPr>
          <a:xfrm>
            <a:off x="4984700" y="1933575"/>
            <a:ext cx="1578233"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Flipper Zero</a:t>
            </a:r>
            <a:endParaRPr lang="en-US" sz="1500" dirty="0"/>
          </a:p>
        </p:txBody>
      </p:sp>
      <p:sp>
        <p:nvSpPr>
          <p:cNvPr id="33" name="Text 7"/>
          <p:cNvSpPr/>
          <p:nvPr/>
        </p:nvSpPr>
        <p:spPr>
          <a:xfrm>
            <a:off x="4432250" y="37528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Multi-tool device for pentesters</a:t>
            </a:r>
            <a:endParaRPr lang="en-US" sz="1200" dirty="0"/>
          </a:p>
        </p:txBody>
      </p:sp>
      <p:sp>
        <p:nvSpPr>
          <p:cNvPr id="34" name="Text 8"/>
          <p:cNvSpPr/>
          <p:nvPr/>
        </p:nvSpPr>
        <p:spPr>
          <a:xfrm>
            <a:off x="4432250" y="40195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RFID and NFC capabilities</a:t>
            </a:r>
            <a:endParaRPr lang="en-US" sz="1200" dirty="0"/>
          </a:p>
        </p:txBody>
      </p:sp>
      <p:sp>
        <p:nvSpPr>
          <p:cNvPr id="35" name="Text 9"/>
          <p:cNvSpPr/>
          <p:nvPr/>
        </p:nvSpPr>
        <p:spPr>
          <a:xfrm>
            <a:off x="4432250" y="4286250"/>
            <a:ext cx="4312860"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Reads, emulates, and writes tags</a:t>
            </a:r>
            <a:endParaRPr lang="en-US" sz="1200" dirty="0"/>
          </a:p>
        </p:txBody>
      </p:sp>
      <p:sp>
        <p:nvSpPr>
          <p:cNvPr id="36" name="Text 10"/>
          <p:cNvSpPr/>
          <p:nvPr/>
        </p:nvSpPr>
        <p:spPr>
          <a:xfrm>
            <a:off x="8921651" y="1933575"/>
            <a:ext cx="1579840"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Mobile Apps</a:t>
            </a:r>
            <a:endParaRPr lang="en-US" sz="1500" dirty="0"/>
          </a:p>
        </p:txBody>
      </p:sp>
      <p:sp>
        <p:nvSpPr>
          <p:cNvPr id="37" name="Text 11"/>
          <p:cNvSpPr/>
          <p:nvPr/>
        </p:nvSpPr>
        <p:spPr>
          <a:xfrm>
            <a:off x="8369201" y="3752850"/>
            <a:ext cx="4313039"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Smartphones with NFC readers</a:t>
            </a:r>
            <a:endParaRPr lang="en-US" sz="1200" dirty="0"/>
          </a:p>
        </p:txBody>
      </p:sp>
      <p:sp>
        <p:nvSpPr>
          <p:cNvPr id="38" name="Text 12"/>
          <p:cNvSpPr/>
          <p:nvPr/>
        </p:nvSpPr>
        <p:spPr>
          <a:xfrm>
            <a:off x="8369201" y="4019550"/>
            <a:ext cx="4313039"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Limited to HF frequencies</a:t>
            </a:r>
            <a:endParaRPr lang="en-US" sz="1200" dirty="0"/>
          </a:p>
        </p:txBody>
      </p:sp>
      <p:sp>
        <p:nvSpPr>
          <p:cNvPr id="39" name="Text 13"/>
          <p:cNvSpPr/>
          <p:nvPr/>
        </p:nvSpPr>
        <p:spPr>
          <a:xfrm>
            <a:off x="8369201" y="4286250"/>
            <a:ext cx="4313039" cy="228600"/>
          </a:xfrm>
          <a:prstGeom prst="rect">
            <a:avLst/>
          </a:prstGeom>
          <a:noFill/>
          <a:ln/>
        </p:spPr>
        <p:txBody>
          <a:bodyPr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Common phone becomes cloning tool</a:t>
            </a:r>
            <a:endParaRPr lang="en-US" sz="1200" dirty="0"/>
          </a:p>
        </p:txBody>
      </p:sp>
      <p:sp>
        <p:nvSpPr>
          <p:cNvPr id="40" name="Text 14"/>
          <p:cNvSpPr/>
          <p:nvPr/>
        </p:nvSpPr>
        <p:spPr>
          <a:xfrm>
            <a:off x="696218" y="5600700"/>
            <a:ext cx="11353800" cy="457200"/>
          </a:xfrm>
          <a:prstGeom prst="rect">
            <a:avLst/>
          </a:prstGeom>
          <a:noFill/>
          <a:ln/>
        </p:spPr>
        <p:txBody>
          <a:bodyPr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Key Insight:</a:t>
            </a:r>
            <a:r>
              <a:rPr lang="en-US" sz="1200" dirty="0">
                <a:solidFill>
                  <a:srgbClr val="374151"/>
                </a:solidFill>
                <a:latin typeface="ui-sans-serif" pitchFamily="34" charset="0"/>
                <a:ea typeface="ui-sans-serif" pitchFamily="34" charset="-122"/>
                <a:cs typeface="ui-sans-serif" pitchFamily="34" charset="-120"/>
              </a:rPr>
              <a:t> The accessibility and relatively low cost of these tools contribute to the widespread nature of RFID badge cloning as a security threat.</a:t>
            </a:r>
            <a:endParaRPr lang="en-US" sz="1200" dirty="0"/>
          </a:p>
        </p:txBody>
      </p:sp>
      <p:sp>
        <p:nvSpPr>
          <p:cNvPr id="41" name="Text 15"/>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2400300"/>
            <a:ext cx="5638800" cy="2781300"/>
          </a:xfrm>
          <a:prstGeom prst="rect">
            <a:avLst/>
          </a:prstGeom>
        </p:spPr>
      </p:pic>
      <p:pic>
        <p:nvPicPr>
          <p:cNvPr id="5" name="Image 3" descr="preencoded.png"/>
          <p:cNvPicPr>
            <a:picLocks noChangeAspect="1"/>
          </p:cNvPicPr>
          <p:nvPr/>
        </p:nvPicPr>
        <p:blipFill>
          <a:blip r:embed="rId6"/>
          <a:stretch>
            <a:fillRect/>
          </a:stretch>
        </p:blipFill>
        <p:spPr>
          <a:xfrm>
            <a:off x="545157" y="2628900"/>
            <a:ext cx="571500" cy="952500"/>
          </a:xfrm>
          <a:prstGeom prst="rect">
            <a:avLst/>
          </a:prstGeom>
        </p:spPr>
      </p:pic>
      <p:pic>
        <p:nvPicPr>
          <p:cNvPr id="6" name="Image 4" descr="preencoded.png"/>
          <p:cNvPicPr>
            <a:picLocks noChangeAspect="1"/>
          </p:cNvPicPr>
          <p:nvPr/>
        </p:nvPicPr>
        <p:blipFill>
          <a:blip r:embed="rId7"/>
          <a:stretch>
            <a:fillRect/>
          </a:stretch>
        </p:blipFill>
        <p:spPr>
          <a:xfrm>
            <a:off x="573732" y="2876550"/>
            <a:ext cx="514350" cy="457200"/>
          </a:xfrm>
          <a:prstGeom prst="rect">
            <a:avLst/>
          </a:prstGeom>
        </p:spPr>
      </p:pic>
      <p:pic>
        <p:nvPicPr>
          <p:cNvPr id="7" name="Image 5" descr="preencoded.png"/>
          <p:cNvPicPr>
            <a:picLocks noChangeAspect="1"/>
          </p:cNvPicPr>
          <p:nvPr/>
        </p:nvPicPr>
        <p:blipFill>
          <a:blip r:embed="rId8"/>
          <a:stretch>
            <a:fillRect/>
          </a:stretch>
        </p:blipFill>
        <p:spPr>
          <a:xfrm>
            <a:off x="1318915" y="3009900"/>
            <a:ext cx="152400" cy="152400"/>
          </a:xfrm>
          <a:prstGeom prst="rect">
            <a:avLst/>
          </a:prstGeom>
        </p:spPr>
      </p:pic>
      <p:pic>
        <p:nvPicPr>
          <p:cNvPr id="8" name="Image 6" descr="preencoded.png"/>
          <p:cNvPicPr>
            <a:picLocks noChangeAspect="1"/>
          </p:cNvPicPr>
          <p:nvPr/>
        </p:nvPicPr>
        <p:blipFill>
          <a:blip r:embed="rId8"/>
          <a:stretch>
            <a:fillRect/>
          </a:stretch>
        </p:blipFill>
        <p:spPr>
          <a:xfrm>
            <a:off x="1318915" y="3543300"/>
            <a:ext cx="152400" cy="152400"/>
          </a:xfrm>
          <a:prstGeom prst="rect">
            <a:avLst/>
          </a:prstGeom>
        </p:spPr>
      </p:pic>
      <p:pic>
        <p:nvPicPr>
          <p:cNvPr id="9" name="Image 7" descr="preencoded.png"/>
          <p:cNvPicPr>
            <a:picLocks noChangeAspect="1"/>
          </p:cNvPicPr>
          <p:nvPr/>
        </p:nvPicPr>
        <p:blipFill>
          <a:blip r:embed="rId8"/>
          <a:stretch>
            <a:fillRect/>
          </a:stretch>
        </p:blipFill>
        <p:spPr>
          <a:xfrm>
            <a:off x="1318915" y="3848100"/>
            <a:ext cx="152400" cy="152400"/>
          </a:xfrm>
          <a:prstGeom prst="rect">
            <a:avLst/>
          </a:prstGeom>
        </p:spPr>
      </p:pic>
      <p:pic>
        <p:nvPicPr>
          <p:cNvPr id="10" name="Image 8" descr="preencoded.png"/>
          <p:cNvPicPr>
            <a:picLocks noChangeAspect="1"/>
          </p:cNvPicPr>
          <p:nvPr/>
        </p:nvPicPr>
        <p:blipFill>
          <a:blip r:embed="rId5"/>
          <a:stretch>
            <a:fillRect/>
          </a:stretch>
        </p:blipFill>
        <p:spPr>
          <a:xfrm>
            <a:off x="6248400" y="2400300"/>
            <a:ext cx="5638800" cy="2781300"/>
          </a:xfrm>
          <a:prstGeom prst="rect">
            <a:avLst/>
          </a:prstGeom>
        </p:spPr>
      </p:pic>
      <p:pic>
        <p:nvPicPr>
          <p:cNvPr id="11" name="Image 9" descr="preencoded.png"/>
          <p:cNvPicPr>
            <a:picLocks noChangeAspect="1"/>
          </p:cNvPicPr>
          <p:nvPr/>
        </p:nvPicPr>
        <p:blipFill>
          <a:blip r:embed="rId9"/>
          <a:stretch>
            <a:fillRect/>
          </a:stretch>
        </p:blipFill>
        <p:spPr>
          <a:xfrm>
            <a:off x="6571655" y="2628900"/>
            <a:ext cx="571500" cy="952500"/>
          </a:xfrm>
          <a:prstGeom prst="rect">
            <a:avLst/>
          </a:prstGeom>
        </p:spPr>
      </p:pic>
      <p:pic>
        <p:nvPicPr>
          <p:cNvPr id="12" name="Image 10" descr="preencoded.png"/>
          <p:cNvPicPr>
            <a:picLocks noChangeAspect="1"/>
          </p:cNvPicPr>
          <p:nvPr/>
        </p:nvPicPr>
        <p:blipFill>
          <a:blip r:embed="rId10"/>
          <a:stretch>
            <a:fillRect/>
          </a:stretch>
        </p:blipFill>
        <p:spPr>
          <a:xfrm>
            <a:off x="6600230" y="2876550"/>
            <a:ext cx="514350" cy="457200"/>
          </a:xfrm>
          <a:prstGeom prst="rect">
            <a:avLst/>
          </a:prstGeom>
        </p:spPr>
      </p:pic>
      <p:pic>
        <p:nvPicPr>
          <p:cNvPr id="13" name="Image 11" descr="preencoded.png"/>
          <p:cNvPicPr>
            <a:picLocks noChangeAspect="1"/>
          </p:cNvPicPr>
          <p:nvPr/>
        </p:nvPicPr>
        <p:blipFill>
          <a:blip r:embed="rId8"/>
          <a:stretch>
            <a:fillRect/>
          </a:stretch>
        </p:blipFill>
        <p:spPr>
          <a:xfrm>
            <a:off x="7428309" y="30099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7428309" y="33147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7428309" y="3848100"/>
            <a:ext cx="152400" cy="152400"/>
          </a:xfrm>
          <a:prstGeom prst="rect">
            <a:avLst/>
          </a:prstGeom>
        </p:spPr>
      </p:pic>
      <p:pic>
        <p:nvPicPr>
          <p:cNvPr id="16" name="Image 14" descr="preencoded.png"/>
          <p:cNvPicPr>
            <a:picLocks noChangeAspect="1"/>
          </p:cNvPicPr>
          <p:nvPr/>
        </p:nvPicPr>
        <p:blipFill>
          <a:blip r:embed="rId11"/>
          <a:stretch>
            <a:fillRect/>
          </a:stretch>
        </p:blipFill>
        <p:spPr>
          <a:xfrm>
            <a:off x="304800" y="5410200"/>
            <a:ext cx="11582400" cy="762000"/>
          </a:xfrm>
          <a:prstGeom prst="rect">
            <a:avLst/>
          </a:prstGeom>
        </p:spPr>
      </p:pic>
      <p:pic>
        <p:nvPicPr>
          <p:cNvPr id="17" name="Image 15" descr="preencoded.png"/>
          <p:cNvPicPr>
            <a:picLocks noChangeAspect="1"/>
          </p:cNvPicPr>
          <p:nvPr/>
        </p:nvPicPr>
        <p:blipFill>
          <a:blip r:embed="rId12"/>
          <a:stretch>
            <a:fillRect/>
          </a:stretch>
        </p:blipFill>
        <p:spPr>
          <a:xfrm>
            <a:off x="457200" y="5638800"/>
            <a:ext cx="228600" cy="304800"/>
          </a:xfrm>
          <a:prstGeom prst="rect">
            <a:avLst/>
          </a:prstGeom>
        </p:spPr>
      </p:pic>
      <p:pic>
        <p:nvPicPr>
          <p:cNvPr id="18" name="Image 16" descr="preencoded.png"/>
          <p:cNvPicPr>
            <a:picLocks noChangeAspect="1"/>
          </p:cNvPicPr>
          <p:nvPr/>
        </p:nvPicPr>
        <p:blipFill>
          <a:blip r:embed="rId13"/>
          <a:stretch>
            <a:fillRect/>
          </a:stretch>
        </p:blipFill>
        <p:spPr>
          <a:xfrm>
            <a:off x="0" y="6477000"/>
            <a:ext cx="12192000" cy="381000"/>
          </a:xfrm>
          <a:prstGeom prst="rect">
            <a:avLst/>
          </a:prstGeom>
        </p:spPr>
      </p:pic>
      <p:sp>
        <p:nvSpPr>
          <p:cNvPr id="19" name="Text 0"/>
          <p:cNvSpPr/>
          <p:nvPr/>
        </p:nvSpPr>
        <p:spPr>
          <a:xfrm>
            <a:off x="381000" y="152400"/>
            <a:ext cx="5843230"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Vulnerable RFID Systems</a:t>
            </a:r>
            <a:endParaRPr lang="en-US" sz="2700" dirty="0"/>
          </a:p>
        </p:txBody>
      </p:sp>
      <p:sp>
        <p:nvSpPr>
          <p:cNvPr id="20" name="Text 1"/>
          <p:cNvSpPr/>
          <p:nvPr/>
        </p:nvSpPr>
        <p:spPr>
          <a:xfrm>
            <a:off x="304800" y="990600"/>
            <a:ext cx="1158240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Static UID Vulnerability</a:t>
            </a:r>
            <a:endParaRPr lang="en-US" sz="1800" dirty="0"/>
          </a:p>
        </p:txBody>
      </p:sp>
      <p:sp>
        <p:nvSpPr>
          <p:cNvPr id="21" name="Text 2"/>
          <p:cNvSpPr/>
          <p:nvPr/>
        </p:nvSpPr>
        <p:spPr>
          <a:xfrm>
            <a:off x="304800" y="1371600"/>
            <a:ext cx="11582400" cy="8001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Systems that rely solely on the static Unique Identifier (UID) of an RFID card are highly susceptible to cloning attacks. This vulnerability stems from the fact that the UID is often transmitted in plain text and does not change, making it easy to intercept and duplicate.</a:t>
            </a:r>
            <a:endParaRPr lang="en-US" sz="1350" dirty="0"/>
          </a:p>
        </p:txBody>
      </p:sp>
      <p:sp>
        <p:nvSpPr>
          <p:cNvPr id="22" name="Text 3"/>
          <p:cNvSpPr/>
          <p:nvPr/>
        </p:nvSpPr>
        <p:spPr>
          <a:xfrm>
            <a:off x="533400" y="3695700"/>
            <a:ext cx="714018" cy="190500"/>
          </a:xfrm>
          <a:prstGeom prst="rect">
            <a:avLst/>
          </a:prstGeom>
          <a:noFill/>
          <a:ln/>
        </p:spPr>
        <p:txBody>
          <a:bodyPr wrap="square" lIns="0" tIns="0" rIns="0" bIns="0" rtlCol="0" anchor="t"/>
          <a:lstStyle/>
          <a:p>
            <a:pPr marL="0" indent="0">
              <a:lnSpc>
                <a:spcPts val="1500"/>
              </a:lnSpc>
              <a:buNone/>
            </a:pPr>
            <a:r>
              <a:rPr lang="en-US" sz="1050" b="1" dirty="0">
                <a:solidFill>
                  <a:srgbClr val="5D4157"/>
                </a:solidFill>
                <a:latin typeface="ui-sans-serif" pitchFamily="34" charset="0"/>
                <a:ea typeface="ui-sans-serif" pitchFamily="34" charset="-122"/>
                <a:cs typeface="ui-sans-serif" pitchFamily="34" charset="-120"/>
              </a:rPr>
              <a:t>EM4100</a:t>
            </a:r>
            <a:endParaRPr lang="en-US" sz="1050" dirty="0"/>
          </a:p>
        </p:txBody>
      </p:sp>
      <p:sp>
        <p:nvSpPr>
          <p:cNvPr id="23" name="Text 4"/>
          <p:cNvSpPr/>
          <p:nvPr/>
        </p:nvSpPr>
        <p:spPr>
          <a:xfrm>
            <a:off x="1318915" y="2628900"/>
            <a:ext cx="5275302"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Low Frequency (125 kHz)</a:t>
            </a:r>
            <a:endParaRPr lang="en-US" sz="1500" dirty="0"/>
          </a:p>
        </p:txBody>
      </p:sp>
      <p:sp>
        <p:nvSpPr>
          <p:cNvPr id="24" name="Text 5"/>
          <p:cNvSpPr/>
          <p:nvPr/>
        </p:nvSpPr>
        <p:spPr>
          <a:xfrm>
            <a:off x="1547515" y="2971800"/>
            <a:ext cx="4167485" cy="4572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Among the simplest and most widely used for basic access control</a:t>
            </a:r>
            <a:endParaRPr lang="en-US" sz="1200" dirty="0"/>
          </a:p>
        </p:txBody>
      </p:sp>
      <p:sp>
        <p:nvSpPr>
          <p:cNvPr id="25" name="Text 6"/>
          <p:cNvSpPr/>
          <p:nvPr/>
        </p:nvSpPr>
        <p:spPr>
          <a:xfrm>
            <a:off x="1547515" y="3505200"/>
            <a:ext cx="3122355"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Transmit a fixed, unencrypted UID</a:t>
            </a:r>
            <a:endParaRPr lang="en-US" sz="1200" dirty="0"/>
          </a:p>
        </p:txBody>
      </p:sp>
      <p:sp>
        <p:nvSpPr>
          <p:cNvPr id="26" name="Text 7"/>
          <p:cNvSpPr/>
          <p:nvPr/>
        </p:nvSpPr>
        <p:spPr>
          <a:xfrm>
            <a:off x="1547515" y="3810000"/>
            <a:ext cx="4167485" cy="4572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Extremely easy to clone with basic LF readers and writers</a:t>
            </a:r>
            <a:endParaRPr lang="en-US" sz="1200" dirty="0"/>
          </a:p>
        </p:txBody>
      </p:sp>
      <p:sp>
        <p:nvSpPr>
          <p:cNvPr id="27" name="Text 8"/>
          <p:cNvSpPr/>
          <p:nvPr/>
        </p:nvSpPr>
        <p:spPr>
          <a:xfrm>
            <a:off x="6477000" y="3695700"/>
            <a:ext cx="760809" cy="381000"/>
          </a:xfrm>
          <a:prstGeom prst="rect">
            <a:avLst/>
          </a:prstGeom>
          <a:noFill/>
          <a:ln/>
        </p:spPr>
        <p:txBody>
          <a:bodyPr wrap="square" lIns="0" tIns="0" rIns="0" bIns="0" rtlCol="0" anchor="t"/>
          <a:lstStyle/>
          <a:p>
            <a:pPr marL="0" indent="0">
              <a:lnSpc>
                <a:spcPts val="1500"/>
              </a:lnSpc>
              <a:buNone/>
            </a:pPr>
            <a:r>
              <a:rPr lang="en-US" sz="1050" b="1" dirty="0">
                <a:solidFill>
                  <a:srgbClr val="5D4157"/>
                </a:solidFill>
                <a:latin typeface="ui-sans-serif" pitchFamily="34" charset="0"/>
                <a:ea typeface="ui-sans-serif" pitchFamily="34" charset="-122"/>
                <a:cs typeface="ui-sans-serif" pitchFamily="34" charset="-120"/>
              </a:rPr>
              <a:t>Mifare Classic</a:t>
            </a:r>
            <a:endParaRPr lang="en-US" sz="1050" dirty="0"/>
          </a:p>
        </p:txBody>
      </p:sp>
      <p:sp>
        <p:nvSpPr>
          <p:cNvPr id="28" name="Text 9"/>
          <p:cNvSpPr/>
          <p:nvPr/>
        </p:nvSpPr>
        <p:spPr>
          <a:xfrm>
            <a:off x="7428309" y="2628900"/>
            <a:ext cx="5076349"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High Frequency (13.56 MHz)</a:t>
            </a:r>
            <a:endParaRPr lang="en-US" sz="1500" dirty="0"/>
          </a:p>
        </p:txBody>
      </p:sp>
      <p:sp>
        <p:nvSpPr>
          <p:cNvPr id="29" name="Text 10"/>
          <p:cNvSpPr/>
          <p:nvPr/>
        </p:nvSpPr>
        <p:spPr>
          <a:xfrm>
            <a:off x="7656909" y="2971800"/>
            <a:ext cx="4324648" cy="2286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More complex than EM4100 but still vulnerable</a:t>
            </a:r>
            <a:endParaRPr lang="en-US" sz="1200" dirty="0"/>
          </a:p>
        </p:txBody>
      </p:sp>
      <p:sp>
        <p:nvSpPr>
          <p:cNvPr id="30" name="Text 11"/>
          <p:cNvSpPr/>
          <p:nvPr/>
        </p:nvSpPr>
        <p:spPr>
          <a:xfrm>
            <a:off x="7656909" y="3276600"/>
            <a:ext cx="4001691" cy="4572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Known cryptographic vulnerabilities allow UID and sector data to be read</a:t>
            </a:r>
            <a:endParaRPr lang="en-US" sz="1200" dirty="0"/>
          </a:p>
        </p:txBody>
      </p:sp>
      <p:sp>
        <p:nvSpPr>
          <p:cNvPr id="31" name="Text 12"/>
          <p:cNvSpPr/>
          <p:nvPr/>
        </p:nvSpPr>
        <p:spPr>
          <a:xfrm>
            <a:off x="7656909" y="3810000"/>
            <a:ext cx="4001691" cy="457200"/>
          </a:xfrm>
          <a:prstGeom prst="rect">
            <a:avLst/>
          </a:prstGeom>
          <a:noFill/>
          <a:ln/>
        </p:spPr>
        <p:txBody>
          <a:bodyPr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Many older access control systems still utilize these cards</a:t>
            </a:r>
            <a:endParaRPr lang="en-US" sz="1200" dirty="0"/>
          </a:p>
        </p:txBody>
      </p:sp>
      <p:sp>
        <p:nvSpPr>
          <p:cNvPr id="32" name="Text 13"/>
          <p:cNvSpPr/>
          <p:nvPr/>
        </p:nvSpPr>
        <p:spPr>
          <a:xfrm>
            <a:off x="800100" y="5562600"/>
            <a:ext cx="10934700" cy="4572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Despite their vulnerabilities, these card technologies remain widely deployed due to their simplicity, cost-effectiveness, and perceived adequacy for basic access control needs.</a:t>
            </a:r>
            <a:endParaRPr lang="en-US" sz="1200" dirty="0"/>
          </a:p>
        </p:txBody>
      </p:sp>
      <p:sp>
        <p:nvSpPr>
          <p:cNvPr id="33" name="Text 14"/>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2876550"/>
            <a:ext cx="190500" cy="190500"/>
          </a:xfrm>
          <a:prstGeom prst="rect">
            <a:avLst/>
          </a:prstGeom>
        </p:spPr>
      </p:pic>
      <p:pic>
        <p:nvPicPr>
          <p:cNvPr id="5" name="Image 3" descr="preencoded.png"/>
          <p:cNvPicPr>
            <a:picLocks noChangeAspect="1"/>
          </p:cNvPicPr>
          <p:nvPr/>
        </p:nvPicPr>
        <p:blipFill>
          <a:blip r:embed="rId6"/>
          <a:stretch>
            <a:fillRect/>
          </a:stretch>
        </p:blipFill>
        <p:spPr>
          <a:xfrm>
            <a:off x="304800" y="4838700"/>
            <a:ext cx="190500" cy="190500"/>
          </a:xfrm>
          <a:prstGeom prst="rect">
            <a:avLst/>
          </a:prstGeom>
        </p:spPr>
      </p:pic>
      <p:pic>
        <p:nvPicPr>
          <p:cNvPr id="6" name="Image 4" descr="preencoded.png"/>
          <p:cNvPicPr>
            <a:picLocks noChangeAspect="1"/>
          </p:cNvPicPr>
          <p:nvPr/>
        </p:nvPicPr>
        <p:blipFill>
          <a:blip r:embed="rId7"/>
          <a:stretch>
            <a:fillRect/>
          </a:stretch>
        </p:blipFill>
        <p:spPr>
          <a:xfrm>
            <a:off x="304800" y="5143500"/>
            <a:ext cx="5562600" cy="914400"/>
          </a:xfrm>
          <a:prstGeom prst="rect">
            <a:avLst/>
          </a:prstGeom>
        </p:spPr>
      </p:pic>
      <p:pic>
        <p:nvPicPr>
          <p:cNvPr id="7" name="Image 5" descr="preencoded.png"/>
          <p:cNvPicPr>
            <a:picLocks noChangeAspect="1"/>
          </p:cNvPicPr>
          <p:nvPr/>
        </p:nvPicPr>
        <p:blipFill>
          <a:blip r:embed="rId8"/>
          <a:stretch>
            <a:fillRect/>
          </a:stretch>
        </p:blipFill>
        <p:spPr>
          <a:xfrm>
            <a:off x="6734175" y="990600"/>
            <a:ext cx="4743450" cy="2662684"/>
          </a:xfrm>
          <a:prstGeom prst="rect">
            <a:avLst/>
          </a:prstGeom>
        </p:spPr>
      </p:pic>
      <p:pic>
        <p:nvPicPr>
          <p:cNvPr id="8" name="Image 6" descr="preencoded.png"/>
          <p:cNvPicPr>
            <a:picLocks noChangeAspect="1"/>
          </p:cNvPicPr>
          <p:nvPr/>
        </p:nvPicPr>
        <p:blipFill>
          <a:blip r:embed="rId9"/>
          <a:stretch>
            <a:fillRect/>
          </a:stretch>
        </p:blipFill>
        <p:spPr>
          <a:xfrm>
            <a:off x="6324600" y="3881884"/>
            <a:ext cx="5562600" cy="1943100"/>
          </a:xfrm>
          <a:prstGeom prst="rect">
            <a:avLst/>
          </a:prstGeom>
        </p:spPr>
      </p:pic>
      <p:pic>
        <p:nvPicPr>
          <p:cNvPr id="9" name="Image 7" descr="preencoded.png"/>
          <p:cNvPicPr>
            <a:picLocks noChangeAspect="1"/>
          </p:cNvPicPr>
          <p:nvPr/>
        </p:nvPicPr>
        <p:blipFill>
          <a:blip r:embed="rId10"/>
          <a:stretch>
            <a:fillRect/>
          </a:stretch>
        </p:blipFill>
        <p:spPr>
          <a:xfrm>
            <a:off x="6515100" y="4110484"/>
            <a:ext cx="238125" cy="190500"/>
          </a:xfrm>
          <a:prstGeom prst="rect">
            <a:avLst/>
          </a:prstGeom>
        </p:spPr>
      </p:pic>
      <p:pic>
        <p:nvPicPr>
          <p:cNvPr id="10" name="Image 8" descr="preencoded.png"/>
          <p:cNvPicPr>
            <a:picLocks noChangeAspect="1"/>
          </p:cNvPicPr>
          <p:nvPr/>
        </p:nvPicPr>
        <p:blipFill>
          <a:blip r:embed="rId11"/>
          <a:stretch>
            <a:fillRect/>
          </a:stretch>
        </p:blipFill>
        <p:spPr>
          <a:xfrm>
            <a:off x="6515100" y="4453384"/>
            <a:ext cx="2476500" cy="457200"/>
          </a:xfrm>
          <a:prstGeom prst="rect">
            <a:avLst/>
          </a:prstGeom>
        </p:spPr>
      </p:pic>
      <p:pic>
        <p:nvPicPr>
          <p:cNvPr id="11" name="Image 9" descr="preencoded.png"/>
          <p:cNvPicPr>
            <a:picLocks noChangeAspect="1"/>
          </p:cNvPicPr>
          <p:nvPr/>
        </p:nvPicPr>
        <p:blipFill>
          <a:blip r:embed="rId12"/>
          <a:stretch>
            <a:fillRect/>
          </a:stretch>
        </p:blipFill>
        <p:spPr>
          <a:xfrm>
            <a:off x="9220200" y="4453384"/>
            <a:ext cx="2476500" cy="457200"/>
          </a:xfrm>
          <a:prstGeom prst="rect">
            <a:avLst/>
          </a:prstGeom>
        </p:spPr>
      </p:pic>
      <p:pic>
        <p:nvPicPr>
          <p:cNvPr id="12" name="Image 10" descr="preencoded.png"/>
          <p:cNvPicPr>
            <a:picLocks noChangeAspect="1"/>
          </p:cNvPicPr>
          <p:nvPr/>
        </p:nvPicPr>
        <p:blipFill>
          <a:blip r:embed="rId13"/>
          <a:stretch>
            <a:fillRect/>
          </a:stretch>
        </p:blipFill>
        <p:spPr>
          <a:xfrm>
            <a:off x="0" y="6477000"/>
            <a:ext cx="12192000" cy="381000"/>
          </a:xfrm>
          <a:prstGeom prst="rect">
            <a:avLst/>
          </a:prstGeom>
        </p:spPr>
      </p:pic>
      <p:sp>
        <p:nvSpPr>
          <p:cNvPr id="13" name="Text 0"/>
          <p:cNvSpPr/>
          <p:nvPr/>
        </p:nvSpPr>
        <p:spPr>
          <a:xfrm>
            <a:off x="381000" y="152400"/>
            <a:ext cx="12821424" cy="381000"/>
          </a:xfrm>
          <a:prstGeom prst="rect">
            <a:avLst/>
          </a:prstGeom>
          <a:noFill/>
          <a:ln/>
        </p:spPr>
        <p:txBody>
          <a:bodyPr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Protection Mechanisms: Encryption and Authentication</a:t>
            </a:r>
            <a:endParaRPr lang="en-US" sz="2700" dirty="0"/>
          </a:p>
        </p:txBody>
      </p:sp>
      <p:sp>
        <p:nvSpPr>
          <p:cNvPr id="14" name="Text 1"/>
          <p:cNvSpPr/>
          <p:nvPr/>
        </p:nvSpPr>
        <p:spPr>
          <a:xfrm>
            <a:off x="304800" y="990600"/>
            <a:ext cx="6675120" cy="304800"/>
          </a:xfrm>
          <a:prstGeom prst="rect">
            <a:avLst/>
          </a:prstGeom>
          <a:noFill/>
          <a:ln/>
        </p:spPr>
        <p:txBody>
          <a:bodyPr wrap="square" lIns="0" tIns="0" rIns="0" bIns="0" rtlCol="0" anchor="t"/>
          <a:lstStyle/>
          <a:p>
            <a:pPr marL="0" indent="0">
              <a:lnSpc>
                <a:spcPts val="2400"/>
              </a:lnSpc>
              <a:buNone/>
            </a:pPr>
            <a:r>
              <a:rPr lang="en-US" sz="1800" b="1" dirty="0">
                <a:solidFill>
                  <a:srgbClr val="5D4157"/>
                </a:solidFill>
                <a:latin typeface="ui-sans-serif" pitchFamily="34" charset="0"/>
                <a:ea typeface="ui-sans-serif" pitchFamily="34" charset="-122"/>
                <a:cs typeface="ui-sans-serif" pitchFamily="34" charset="-120"/>
              </a:rPr>
              <a:t>Strengthening RFID Security</a:t>
            </a:r>
            <a:endParaRPr lang="en-US" sz="1800" dirty="0"/>
          </a:p>
        </p:txBody>
      </p:sp>
      <p:sp>
        <p:nvSpPr>
          <p:cNvPr id="15" name="Text 2"/>
          <p:cNvSpPr/>
          <p:nvPr/>
        </p:nvSpPr>
        <p:spPr>
          <a:xfrm>
            <a:off x="304800" y="1371600"/>
            <a:ext cx="5562600" cy="800100"/>
          </a:xfrm>
          <a:prstGeom prst="rect">
            <a:avLst/>
          </a:prstGeom>
          <a:noFill/>
          <a:ln/>
        </p:spPr>
        <p:txBody>
          <a:bodyPr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Secure RFID systems implement cryptographic techniques and authentication protocols to prevent unauthorized access and cloning.</a:t>
            </a:r>
            <a:endParaRPr lang="en-US" sz="1350" dirty="0"/>
          </a:p>
        </p:txBody>
      </p:sp>
      <p:sp>
        <p:nvSpPr>
          <p:cNvPr id="16" name="Text 3"/>
          <p:cNvSpPr/>
          <p:nvPr/>
        </p:nvSpPr>
        <p:spPr>
          <a:xfrm>
            <a:off x="571500" y="2838450"/>
            <a:ext cx="5562600"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Dynamic Authentication</a:t>
            </a:r>
            <a:endParaRPr lang="en-US" sz="1500" dirty="0"/>
          </a:p>
        </p:txBody>
      </p:sp>
      <p:sp>
        <p:nvSpPr>
          <p:cNvPr id="17" name="Text 4"/>
          <p:cNvSpPr/>
          <p:nvPr/>
        </p:nvSpPr>
        <p:spPr>
          <a:xfrm>
            <a:off x="609600" y="3181350"/>
            <a:ext cx="6309360" cy="228600"/>
          </a:xfrm>
          <a:prstGeom prst="rect">
            <a:avLst/>
          </a:prstGeom>
          <a:noFill/>
          <a:ln/>
        </p:spPr>
        <p:txBody>
          <a:bodyPr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Challenge-Response Authentication</a:t>
            </a:r>
            <a:endParaRPr lang="en-US" sz="1200" dirty="0"/>
          </a:p>
        </p:txBody>
      </p:sp>
      <p:sp>
        <p:nvSpPr>
          <p:cNvPr id="18" name="Text 5"/>
          <p:cNvSpPr/>
          <p:nvPr/>
        </p:nvSpPr>
        <p:spPr>
          <a:xfrm>
            <a:off x="609600" y="3448050"/>
            <a:ext cx="5257800" cy="685800"/>
          </a:xfrm>
          <a:prstGeom prst="rect">
            <a:avLst/>
          </a:prstGeom>
          <a:noFill/>
          <a:ln/>
        </p:spPr>
        <p:txBody>
          <a:bodyPr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The reader issues a unique challenge to the card, which responds with a cryptographically generated answer, preventing simple replay attacks.</a:t>
            </a:r>
            <a:endParaRPr lang="en-US" sz="1200" dirty="0"/>
          </a:p>
        </p:txBody>
      </p:sp>
      <p:sp>
        <p:nvSpPr>
          <p:cNvPr id="19" name="Text 6"/>
          <p:cNvSpPr/>
          <p:nvPr/>
        </p:nvSpPr>
        <p:spPr>
          <a:xfrm>
            <a:off x="571500" y="4800600"/>
            <a:ext cx="6675120"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Advanced Security Solutions</a:t>
            </a:r>
            <a:endParaRPr lang="en-US" sz="1500" dirty="0"/>
          </a:p>
        </p:txBody>
      </p:sp>
      <p:sp>
        <p:nvSpPr>
          <p:cNvPr id="20" name="Text 7"/>
          <p:cNvSpPr/>
          <p:nvPr/>
        </p:nvSpPr>
        <p:spPr>
          <a:xfrm>
            <a:off x="457200" y="5295900"/>
            <a:ext cx="5257800" cy="228600"/>
          </a:xfrm>
          <a:prstGeom prst="rect">
            <a:avLst/>
          </a:prstGeom>
          <a:noFill/>
          <a:ln/>
        </p:spPr>
        <p:txBody>
          <a:bodyPr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NXP DESFire EV1/EV2</a:t>
            </a:r>
            <a:endParaRPr lang="en-US" sz="1200" dirty="0"/>
          </a:p>
        </p:txBody>
      </p:sp>
      <p:sp>
        <p:nvSpPr>
          <p:cNvPr id="21" name="Text 8"/>
          <p:cNvSpPr/>
          <p:nvPr/>
        </p:nvSpPr>
        <p:spPr>
          <a:xfrm>
            <a:off x="457200" y="5524500"/>
            <a:ext cx="5257800" cy="381000"/>
          </a:xfrm>
          <a:prstGeom prst="rect">
            <a:avLst/>
          </a:prstGeom>
          <a:noFill/>
          <a:ln/>
        </p:spPr>
        <p:txBody>
          <a:bodyPr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Implements AES encryption and mutual authentication, providing strong protection against cloning.</a:t>
            </a:r>
            <a:endParaRPr lang="en-US" sz="1050" dirty="0"/>
          </a:p>
        </p:txBody>
      </p:sp>
      <p:sp>
        <p:nvSpPr>
          <p:cNvPr id="22" name="Text 9"/>
          <p:cNvSpPr/>
          <p:nvPr/>
        </p:nvSpPr>
        <p:spPr>
          <a:xfrm>
            <a:off x="6829425" y="4072384"/>
            <a:ext cx="5181600" cy="266700"/>
          </a:xfrm>
          <a:prstGeom prst="rect">
            <a:avLst/>
          </a:prstGeom>
          <a:noFill/>
          <a:ln/>
        </p:spPr>
        <p:txBody>
          <a:bodyPr wrap="square" lIns="0" tIns="0" rIns="0" bIns="0" rtlCol="0" anchor="t"/>
          <a:lstStyle/>
          <a:p>
            <a:pPr marL="0" indent="0">
              <a:lnSpc>
                <a:spcPts val="2100"/>
              </a:lnSpc>
              <a:buNone/>
            </a:pPr>
            <a:r>
              <a:rPr lang="en-US" sz="1500" b="1" dirty="0">
                <a:solidFill>
                  <a:srgbClr val="5D4157"/>
                </a:solidFill>
                <a:latin typeface="ui-sans-serif" pitchFamily="34" charset="0"/>
                <a:ea typeface="ui-sans-serif" pitchFamily="34" charset="-122"/>
                <a:cs typeface="ui-sans-serif" pitchFamily="34" charset="-120"/>
              </a:rPr>
              <a:t>Security Comparison</a:t>
            </a:r>
            <a:endParaRPr lang="en-US" sz="1500" dirty="0"/>
          </a:p>
        </p:txBody>
      </p:sp>
      <p:sp>
        <p:nvSpPr>
          <p:cNvPr id="23" name="Text 10"/>
          <p:cNvSpPr/>
          <p:nvPr/>
        </p:nvSpPr>
        <p:spPr>
          <a:xfrm>
            <a:off x="6404610" y="4567684"/>
            <a:ext cx="2697480" cy="228600"/>
          </a:xfrm>
          <a:prstGeom prst="rect">
            <a:avLst/>
          </a:prstGeom>
          <a:noFill/>
          <a:ln/>
        </p:spPr>
        <p:txBody>
          <a:bodyPr wrap="square" lIns="0" tIns="0" rIns="0" bIns="0" rtlCol="0" anchor="t"/>
          <a:lstStyle/>
          <a:p>
            <a:pPr marL="0" indent="0" algn="ctr">
              <a:lnSpc>
                <a:spcPts val="1800"/>
              </a:lnSpc>
              <a:buNone/>
            </a:pPr>
            <a:r>
              <a:rPr lang="en-US" sz="1200" dirty="0">
                <a:solidFill>
                  <a:srgbClr val="B91C1C"/>
                </a:solidFill>
                <a:latin typeface="ui-sans-serif" pitchFamily="34" charset="0"/>
                <a:ea typeface="ui-sans-serif" pitchFamily="34" charset="-122"/>
                <a:cs typeface="ui-sans-serif" pitchFamily="34" charset="-120"/>
              </a:rPr>
              <a:t>Vulnerable Systems</a:t>
            </a:r>
            <a:endParaRPr lang="en-US" sz="1200" dirty="0"/>
          </a:p>
        </p:txBody>
      </p:sp>
      <p:sp>
        <p:nvSpPr>
          <p:cNvPr id="24" name="Text 11"/>
          <p:cNvSpPr/>
          <p:nvPr/>
        </p:nvSpPr>
        <p:spPr>
          <a:xfrm>
            <a:off x="6324600" y="4986784"/>
            <a:ext cx="26670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Static UIDs</a:t>
            </a:r>
            <a:endParaRPr lang="en-US" sz="1050" dirty="0"/>
          </a:p>
        </p:txBody>
      </p:sp>
      <p:sp>
        <p:nvSpPr>
          <p:cNvPr id="25" name="Text 12"/>
          <p:cNvSpPr/>
          <p:nvPr/>
        </p:nvSpPr>
        <p:spPr>
          <a:xfrm>
            <a:off x="6324600" y="5215384"/>
            <a:ext cx="32004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Plain text transmission</a:t>
            </a:r>
            <a:endParaRPr lang="en-US" sz="1050" dirty="0"/>
          </a:p>
        </p:txBody>
      </p:sp>
      <p:sp>
        <p:nvSpPr>
          <p:cNvPr id="26" name="Text 13"/>
          <p:cNvSpPr/>
          <p:nvPr/>
        </p:nvSpPr>
        <p:spPr>
          <a:xfrm>
            <a:off x="6324600" y="5443984"/>
            <a:ext cx="26670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No encryption</a:t>
            </a:r>
            <a:endParaRPr lang="en-US" sz="1050" dirty="0"/>
          </a:p>
        </p:txBody>
      </p:sp>
      <p:sp>
        <p:nvSpPr>
          <p:cNvPr id="27" name="Text 14"/>
          <p:cNvSpPr/>
          <p:nvPr/>
        </p:nvSpPr>
        <p:spPr>
          <a:xfrm>
            <a:off x="9109710" y="4567684"/>
            <a:ext cx="2697480" cy="228600"/>
          </a:xfrm>
          <a:prstGeom prst="rect">
            <a:avLst/>
          </a:prstGeom>
          <a:noFill/>
          <a:ln/>
        </p:spPr>
        <p:txBody>
          <a:bodyPr wrap="square" lIns="0" tIns="0" rIns="0" bIns="0" rtlCol="0" anchor="t"/>
          <a:lstStyle/>
          <a:p>
            <a:pPr marL="0" indent="0" algn="ctr">
              <a:lnSpc>
                <a:spcPts val="1800"/>
              </a:lnSpc>
              <a:buNone/>
            </a:pPr>
            <a:r>
              <a:rPr lang="en-US" sz="1200" dirty="0">
                <a:solidFill>
                  <a:srgbClr val="15803D"/>
                </a:solidFill>
                <a:latin typeface="ui-sans-serif" pitchFamily="34" charset="0"/>
                <a:ea typeface="ui-sans-serif" pitchFamily="34" charset="-122"/>
                <a:cs typeface="ui-sans-serif" pitchFamily="34" charset="-120"/>
              </a:rPr>
              <a:t>Secure Systems</a:t>
            </a:r>
            <a:endParaRPr lang="en-US" sz="1200" dirty="0"/>
          </a:p>
        </p:txBody>
      </p:sp>
      <p:sp>
        <p:nvSpPr>
          <p:cNvPr id="28" name="Text 15"/>
          <p:cNvSpPr/>
          <p:nvPr/>
        </p:nvSpPr>
        <p:spPr>
          <a:xfrm>
            <a:off x="9029700" y="4986784"/>
            <a:ext cx="32004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Dynamic authentication</a:t>
            </a:r>
            <a:endParaRPr lang="en-US" sz="1050" dirty="0"/>
          </a:p>
        </p:txBody>
      </p:sp>
      <p:sp>
        <p:nvSpPr>
          <p:cNvPr id="29" name="Text 16"/>
          <p:cNvSpPr/>
          <p:nvPr/>
        </p:nvSpPr>
        <p:spPr>
          <a:xfrm>
            <a:off x="9029700" y="5215384"/>
            <a:ext cx="32004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Encrypted communication</a:t>
            </a:r>
            <a:endParaRPr lang="en-US" sz="1050" dirty="0"/>
          </a:p>
        </p:txBody>
      </p:sp>
      <p:sp>
        <p:nvSpPr>
          <p:cNvPr id="30" name="Text 17"/>
          <p:cNvSpPr/>
          <p:nvPr/>
        </p:nvSpPr>
        <p:spPr>
          <a:xfrm>
            <a:off x="9029700" y="5443984"/>
            <a:ext cx="3200400" cy="190500"/>
          </a:xfrm>
          <a:prstGeom prst="rect">
            <a:avLst/>
          </a:prstGeom>
          <a:noFill/>
          <a:ln/>
        </p:spPr>
        <p:txBody>
          <a:bodyPr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Mutual verification</a:t>
            </a:r>
            <a:endParaRPr lang="en-US" sz="1050" dirty="0"/>
          </a:p>
        </p:txBody>
      </p:sp>
      <p:sp>
        <p:nvSpPr>
          <p:cNvPr id="31" name="Text 18"/>
          <p:cNvSpPr/>
          <p:nvPr/>
        </p:nvSpPr>
        <p:spPr>
          <a:xfrm>
            <a:off x="381000" y="6553200"/>
            <a:ext cx="4392513" cy="228600"/>
          </a:xfrm>
          <a:prstGeom prst="rect">
            <a:avLst/>
          </a:prstGeom>
          <a:noFill/>
          <a:ln/>
        </p:spPr>
        <p:txBody>
          <a:bodyPr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RFID Badge Cloning and Protection Mechanisms</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2194</Words>
  <Application>Microsoft Office PowerPoint</Application>
  <PresentationFormat>Widescreen</PresentationFormat>
  <Paragraphs>277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12</cp:revision>
  <dcterms:created xsi:type="dcterms:W3CDTF">2025-10-15T03:58:14Z</dcterms:created>
  <dcterms:modified xsi:type="dcterms:W3CDTF">2025-11-03T18:23:25Z</dcterms:modified>
</cp:coreProperties>
</file>